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2.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3.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7.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2.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33.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34.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5.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9"/>
  </p:notesMasterIdLst>
  <p:sldIdLst>
    <p:sldId id="256" r:id="rId2"/>
    <p:sldId id="292" r:id="rId3"/>
    <p:sldId id="29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294" r:id="rId30"/>
    <p:sldId id="258" r:id="rId31"/>
    <p:sldId id="321" r:id="rId32"/>
    <p:sldId id="322" r:id="rId33"/>
    <p:sldId id="323" r:id="rId34"/>
    <p:sldId id="324" r:id="rId35"/>
    <p:sldId id="325" r:id="rId36"/>
    <p:sldId id="326" r:id="rId37"/>
    <p:sldId id="327" r:id="rId38"/>
    <p:sldId id="328" r:id="rId39"/>
    <p:sldId id="329" r:id="rId40"/>
    <p:sldId id="268" r:id="rId41"/>
    <p:sldId id="330" r:id="rId42"/>
    <p:sldId id="331" r:id="rId43"/>
    <p:sldId id="332" r:id="rId44"/>
    <p:sldId id="333" r:id="rId45"/>
    <p:sldId id="334" r:id="rId46"/>
    <p:sldId id="335" r:id="rId47"/>
    <p:sldId id="336" r:id="rId48"/>
    <p:sldId id="337" r:id="rId49"/>
    <p:sldId id="338" r:id="rId50"/>
    <p:sldId id="339" r:id="rId51"/>
    <p:sldId id="340" r:id="rId52"/>
    <p:sldId id="279" r:id="rId53"/>
    <p:sldId id="280" r:id="rId54"/>
    <p:sldId id="281" r:id="rId55"/>
    <p:sldId id="282" r:id="rId56"/>
    <p:sldId id="283" r:id="rId57"/>
    <p:sldId id="320" r:id="rId58"/>
    <p:sldId id="341" r:id="rId59"/>
    <p:sldId id="284" r:id="rId60"/>
    <p:sldId id="285" r:id="rId61"/>
    <p:sldId id="286" r:id="rId62"/>
    <p:sldId id="287" r:id="rId63"/>
    <p:sldId id="288" r:id="rId64"/>
    <p:sldId id="289" r:id="rId65"/>
    <p:sldId id="342" r:id="rId66"/>
    <p:sldId id="291" r:id="rId67"/>
    <p:sldId id="290" r:id="rId68"/>
  </p:sldIdLst>
  <p:sldSz cx="9144000" cy="6858000" type="screen4x3"/>
  <p:notesSz cx="6797675" cy="9925050"/>
  <p:embeddedFontLst>
    <p:embeddedFont>
      <p:font typeface="Roboto" panose="020B0604020202020204" charset="0"/>
      <p:regular r:id="rId70"/>
      <p:bold r:id="rId71"/>
      <p:italic r:id="rId72"/>
      <p:boldItalic r:id="rId73"/>
    </p:embeddedFont>
    <p:embeddedFont>
      <p:font typeface="Calibri" panose="020F05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5369E-9203-44EC-A461-86FBA880AB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1FE23CA-B603-463E-8DF6-249A6BBA5696}">
      <dgm:prSet/>
      <dgm:spPr/>
      <dgm:t>
        <a:bodyPr/>
        <a:lstStyle/>
        <a:p>
          <a:r>
            <a:rPr lang="ru-RU" b="0" i="0"/>
            <a:t>Закон  РФ №12.03.2014</a:t>
          </a:r>
          <a:endParaRPr lang="ru-RU"/>
        </a:p>
      </dgm:t>
    </dgm:pt>
    <dgm:pt modelId="{03DFD322-B659-4EBD-A9E1-B201700ABFC3}" type="parTrans" cxnId="{E5356CD8-CFEA-4623-B57A-BC590A7DEC53}">
      <dgm:prSet/>
      <dgm:spPr/>
      <dgm:t>
        <a:bodyPr/>
        <a:lstStyle/>
        <a:p>
          <a:endParaRPr lang="ru-RU"/>
        </a:p>
      </dgm:t>
    </dgm:pt>
    <dgm:pt modelId="{86F8190F-0FD3-462B-B6EA-CFA61004EAF5}" type="sibTrans" cxnId="{E5356CD8-CFEA-4623-B57A-BC590A7DEC53}">
      <dgm:prSet/>
      <dgm:spPr/>
      <dgm:t>
        <a:bodyPr/>
        <a:lstStyle/>
        <a:p>
          <a:endParaRPr lang="ru-RU"/>
        </a:p>
      </dgm:t>
    </dgm:pt>
    <dgm:pt modelId="{3E5E63F7-C44D-481D-8FC3-DE9B347A18E2}" type="pres">
      <dgm:prSet presAssocID="{6B75369E-9203-44EC-A461-86FBA880ABEC}" presName="linear" presStyleCnt="0">
        <dgm:presLayoutVars>
          <dgm:animLvl val="lvl"/>
          <dgm:resizeHandles val="exact"/>
        </dgm:presLayoutVars>
      </dgm:prSet>
      <dgm:spPr/>
    </dgm:pt>
    <dgm:pt modelId="{D55E894B-6BF8-4EF5-9669-EF96B95A7B47}" type="pres">
      <dgm:prSet presAssocID="{E1FE23CA-B603-463E-8DF6-249A6BBA5696}" presName="parentText" presStyleLbl="node1" presStyleIdx="0" presStyleCnt="1">
        <dgm:presLayoutVars>
          <dgm:chMax val="0"/>
          <dgm:bulletEnabled val="1"/>
        </dgm:presLayoutVars>
      </dgm:prSet>
      <dgm:spPr/>
    </dgm:pt>
  </dgm:ptLst>
  <dgm:cxnLst>
    <dgm:cxn modelId="{E20F1566-D5C7-4F7B-B3F6-98133A430376}" type="presOf" srcId="{6B75369E-9203-44EC-A461-86FBA880ABEC}" destId="{3E5E63F7-C44D-481D-8FC3-DE9B347A18E2}" srcOrd="0" destOrd="0" presId="urn:microsoft.com/office/officeart/2005/8/layout/vList2"/>
    <dgm:cxn modelId="{E5356CD8-CFEA-4623-B57A-BC590A7DEC53}" srcId="{6B75369E-9203-44EC-A461-86FBA880ABEC}" destId="{E1FE23CA-B603-463E-8DF6-249A6BBA5696}" srcOrd="0" destOrd="0" parTransId="{03DFD322-B659-4EBD-A9E1-B201700ABFC3}" sibTransId="{86F8190F-0FD3-462B-B6EA-CFA61004EAF5}"/>
    <dgm:cxn modelId="{CF351F50-C7BF-426A-97FD-684758713B2F}" type="presOf" srcId="{E1FE23CA-B603-463E-8DF6-249A6BBA5696}" destId="{D55E894B-6BF8-4EF5-9669-EF96B95A7B47}" srcOrd="0" destOrd="0" presId="urn:microsoft.com/office/officeart/2005/8/layout/vList2"/>
    <dgm:cxn modelId="{AB6DCFE1-ACE0-4D20-BA02-80F6045D49CB}" type="presParOf" srcId="{3E5E63F7-C44D-481D-8FC3-DE9B347A18E2}" destId="{D55E894B-6BF8-4EF5-9669-EF96B95A7B4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85C73E-5168-4455-858C-CA91978700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A887E23-269D-42EC-B88C-A8F0FAAA0655}">
      <dgm:prSet/>
      <dgm:spPr/>
      <dgm:t>
        <a:bodyPr/>
        <a:lstStyle/>
        <a:p>
          <a:r>
            <a:rPr lang="ru-RU" b="1" i="0"/>
            <a:t>Новый перечень объектов, которым не предоставляется правовая охрана в качестве промышленного образца</a:t>
          </a:r>
          <a:endParaRPr lang="ru-RU"/>
        </a:p>
      </dgm:t>
    </dgm:pt>
    <dgm:pt modelId="{5C039187-20AE-4363-BFC4-EB684E03CE41}" type="parTrans" cxnId="{45490F0B-E16A-4940-BDA1-E28F6CE3355D}">
      <dgm:prSet/>
      <dgm:spPr/>
      <dgm:t>
        <a:bodyPr/>
        <a:lstStyle/>
        <a:p>
          <a:endParaRPr lang="ru-RU"/>
        </a:p>
      </dgm:t>
    </dgm:pt>
    <dgm:pt modelId="{F07ACE92-2B71-4E19-97BB-7CA56D4B9951}" type="sibTrans" cxnId="{45490F0B-E16A-4940-BDA1-E28F6CE3355D}">
      <dgm:prSet/>
      <dgm:spPr/>
      <dgm:t>
        <a:bodyPr/>
        <a:lstStyle/>
        <a:p>
          <a:endParaRPr lang="ru-RU"/>
        </a:p>
      </dgm:t>
    </dgm:pt>
    <dgm:pt modelId="{7ACBDE08-FD49-4F04-B7B3-704525AEC217}" type="pres">
      <dgm:prSet presAssocID="{C385C73E-5168-4455-858C-CA919787002D}" presName="linear" presStyleCnt="0">
        <dgm:presLayoutVars>
          <dgm:animLvl val="lvl"/>
          <dgm:resizeHandles val="exact"/>
        </dgm:presLayoutVars>
      </dgm:prSet>
      <dgm:spPr/>
    </dgm:pt>
    <dgm:pt modelId="{6B870B9D-AE08-436B-9FFC-21625FA51223}" type="pres">
      <dgm:prSet presAssocID="{2A887E23-269D-42EC-B88C-A8F0FAAA0655}" presName="parentText" presStyleLbl="node1" presStyleIdx="0" presStyleCnt="1">
        <dgm:presLayoutVars>
          <dgm:chMax val="0"/>
          <dgm:bulletEnabled val="1"/>
        </dgm:presLayoutVars>
      </dgm:prSet>
      <dgm:spPr/>
    </dgm:pt>
  </dgm:ptLst>
  <dgm:cxnLst>
    <dgm:cxn modelId="{14FBED2C-1C4F-4A29-9AC7-DED2DC2C5E4B}" type="presOf" srcId="{C385C73E-5168-4455-858C-CA919787002D}" destId="{7ACBDE08-FD49-4F04-B7B3-704525AEC217}" srcOrd="0" destOrd="0" presId="urn:microsoft.com/office/officeart/2005/8/layout/vList2"/>
    <dgm:cxn modelId="{DA175F0A-19E2-46D2-80CE-767B14D53DC7}" type="presOf" srcId="{2A887E23-269D-42EC-B88C-A8F0FAAA0655}" destId="{6B870B9D-AE08-436B-9FFC-21625FA51223}" srcOrd="0" destOrd="0" presId="urn:microsoft.com/office/officeart/2005/8/layout/vList2"/>
    <dgm:cxn modelId="{45490F0B-E16A-4940-BDA1-E28F6CE3355D}" srcId="{C385C73E-5168-4455-858C-CA919787002D}" destId="{2A887E23-269D-42EC-B88C-A8F0FAAA0655}" srcOrd="0" destOrd="0" parTransId="{5C039187-20AE-4363-BFC4-EB684E03CE41}" sibTransId="{F07ACE92-2B71-4E19-97BB-7CA56D4B9951}"/>
    <dgm:cxn modelId="{941DFB16-6356-4324-BB46-FC6B75AF957F}" type="presParOf" srcId="{7ACBDE08-FD49-4F04-B7B3-704525AEC217}" destId="{6B870B9D-AE08-436B-9FFC-21625FA512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BE7D5E-5995-4B93-9398-812724174B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E23D18C-7D97-46C5-BEE6-722AC745A3AD}">
      <dgm:prSet/>
      <dgm:spPr/>
      <dgm:t>
        <a:bodyPr/>
        <a:lstStyle/>
        <a:p>
          <a:pPr algn="ctr"/>
          <a:r>
            <a:rPr lang="ru-RU" b="1" i="0"/>
            <a:t>Новые подходы (уровня техники) при установлении новизны промышленного образца </a:t>
          </a:r>
          <a:endParaRPr lang="ru-RU"/>
        </a:p>
      </dgm:t>
    </dgm:pt>
    <dgm:pt modelId="{30777055-A108-4950-9452-FD2546F4A1F0}" type="parTrans" cxnId="{34F07C11-4027-45C8-91C8-3882E66ADFEA}">
      <dgm:prSet/>
      <dgm:spPr/>
      <dgm:t>
        <a:bodyPr/>
        <a:lstStyle/>
        <a:p>
          <a:pPr algn="ctr"/>
          <a:endParaRPr lang="ru-RU"/>
        </a:p>
      </dgm:t>
    </dgm:pt>
    <dgm:pt modelId="{81C24E0B-38AF-4A90-9098-710B1718C134}" type="sibTrans" cxnId="{34F07C11-4027-45C8-91C8-3882E66ADFEA}">
      <dgm:prSet/>
      <dgm:spPr/>
      <dgm:t>
        <a:bodyPr/>
        <a:lstStyle/>
        <a:p>
          <a:pPr algn="ctr"/>
          <a:endParaRPr lang="ru-RU"/>
        </a:p>
      </dgm:t>
    </dgm:pt>
    <dgm:pt modelId="{C368D382-55F5-44F2-BC3B-A2996922A41C}" type="pres">
      <dgm:prSet presAssocID="{B6BE7D5E-5995-4B93-9398-812724174B3E}" presName="linear" presStyleCnt="0">
        <dgm:presLayoutVars>
          <dgm:animLvl val="lvl"/>
          <dgm:resizeHandles val="exact"/>
        </dgm:presLayoutVars>
      </dgm:prSet>
      <dgm:spPr/>
    </dgm:pt>
    <dgm:pt modelId="{3AFC263B-2517-4601-83F5-316D9995A30B}" type="pres">
      <dgm:prSet presAssocID="{1E23D18C-7D97-46C5-BEE6-722AC745A3AD}" presName="parentText" presStyleLbl="node1" presStyleIdx="0" presStyleCnt="1">
        <dgm:presLayoutVars>
          <dgm:chMax val="0"/>
          <dgm:bulletEnabled val="1"/>
        </dgm:presLayoutVars>
      </dgm:prSet>
      <dgm:spPr/>
    </dgm:pt>
  </dgm:ptLst>
  <dgm:cxnLst>
    <dgm:cxn modelId="{D31F32C1-A9F8-4769-9FF8-F22B777C7CA1}" type="presOf" srcId="{1E23D18C-7D97-46C5-BEE6-722AC745A3AD}" destId="{3AFC263B-2517-4601-83F5-316D9995A30B}" srcOrd="0" destOrd="0" presId="urn:microsoft.com/office/officeart/2005/8/layout/vList2"/>
    <dgm:cxn modelId="{34F07C11-4027-45C8-91C8-3882E66ADFEA}" srcId="{B6BE7D5E-5995-4B93-9398-812724174B3E}" destId="{1E23D18C-7D97-46C5-BEE6-722AC745A3AD}" srcOrd="0" destOrd="0" parTransId="{30777055-A108-4950-9452-FD2546F4A1F0}" sibTransId="{81C24E0B-38AF-4A90-9098-710B1718C134}"/>
    <dgm:cxn modelId="{44996CFD-92DA-42AB-A353-57A877DE4D10}" type="presOf" srcId="{B6BE7D5E-5995-4B93-9398-812724174B3E}" destId="{C368D382-55F5-44F2-BC3B-A2996922A41C}" srcOrd="0" destOrd="0" presId="urn:microsoft.com/office/officeart/2005/8/layout/vList2"/>
    <dgm:cxn modelId="{A1DABE08-29BA-47D1-9582-90E4038AEAC2}" type="presParOf" srcId="{C368D382-55F5-44F2-BC3B-A2996922A41C}" destId="{3AFC263B-2517-4601-83F5-316D9995A3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1C8BF0-820B-439D-B93E-489CDD9CED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EB95AFB-6093-4D1E-9C5C-DBD365AE8A8E}">
      <dgm:prSet/>
      <dgm:spPr/>
      <dgm:t>
        <a:bodyPr/>
        <a:lstStyle/>
        <a:p>
          <a:pPr algn="ctr"/>
          <a:r>
            <a:rPr lang="ru-RU" b="1" i="0"/>
            <a:t>Уточнение условий отчуждения исключительного права на промышленный образец</a:t>
          </a:r>
          <a:endParaRPr lang="ru-RU"/>
        </a:p>
      </dgm:t>
    </dgm:pt>
    <dgm:pt modelId="{645F3A30-CE5C-458E-9F80-8523F0361AAC}" type="parTrans" cxnId="{D415503D-6B96-4499-94D2-9425B9296E3D}">
      <dgm:prSet/>
      <dgm:spPr/>
      <dgm:t>
        <a:bodyPr/>
        <a:lstStyle/>
        <a:p>
          <a:pPr algn="ctr"/>
          <a:endParaRPr lang="ru-RU"/>
        </a:p>
      </dgm:t>
    </dgm:pt>
    <dgm:pt modelId="{8F211E1C-9EA3-4B2C-BD04-0A0145F32C0E}" type="sibTrans" cxnId="{D415503D-6B96-4499-94D2-9425B9296E3D}">
      <dgm:prSet/>
      <dgm:spPr/>
      <dgm:t>
        <a:bodyPr/>
        <a:lstStyle/>
        <a:p>
          <a:pPr algn="ctr"/>
          <a:endParaRPr lang="ru-RU"/>
        </a:p>
      </dgm:t>
    </dgm:pt>
    <dgm:pt modelId="{3AC3AE2B-8449-4849-A8DD-D05D2E28D5F6}" type="pres">
      <dgm:prSet presAssocID="{871C8BF0-820B-439D-B93E-489CDD9CEDEC}" presName="linear" presStyleCnt="0">
        <dgm:presLayoutVars>
          <dgm:animLvl val="lvl"/>
          <dgm:resizeHandles val="exact"/>
        </dgm:presLayoutVars>
      </dgm:prSet>
      <dgm:spPr/>
    </dgm:pt>
    <dgm:pt modelId="{F1A644C7-CBD4-46BB-96ED-8BB4B01027FD}" type="pres">
      <dgm:prSet presAssocID="{0EB95AFB-6093-4D1E-9C5C-DBD365AE8A8E}" presName="parentText" presStyleLbl="node1" presStyleIdx="0" presStyleCnt="1">
        <dgm:presLayoutVars>
          <dgm:chMax val="0"/>
          <dgm:bulletEnabled val="1"/>
        </dgm:presLayoutVars>
      </dgm:prSet>
      <dgm:spPr/>
    </dgm:pt>
  </dgm:ptLst>
  <dgm:cxnLst>
    <dgm:cxn modelId="{0FAAD5D8-9D4A-4AB7-B744-1D7B71F389F1}" type="presOf" srcId="{0EB95AFB-6093-4D1E-9C5C-DBD365AE8A8E}" destId="{F1A644C7-CBD4-46BB-96ED-8BB4B01027FD}" srcOrd="0" destOrd="0" presId="urn:microsoft.com/office/officeart/2005/8/layout/vList2"/>
    <dgm:cxn modelId="{D415503D-6B96-4499-94D2-9425B9296E3D}" srcId="{871C8BF0-820B-439D-B93E-489CDD9CEDEC}" destId="{0EB95AFB-6093-4D1E-9C5C-DBD365AE8A8E}" srcOrd="0" destOrd="0" parTransId="{645F3A30-CE5C-458E-9F80-8523F0361AAC}" sibTransId="{8F211E1C-9EA3-4B2C-BD04-0A0145F32C0E}"/>
    <dgm:cxn modelId="{79688F86-8DA0-40AD-8A49-16B96019DE91}" type="presOf" srcId="{871C8BF0-820B-439D-B93E-489CDD9CEDEC}" destId="{3AC3AE2B-8449-4849-A8DD-D05D2E28D5F6}" srcOrd="0" destOrd="0" presId="urn:microsoft.com/office/officeart/2005/8/layout/vList2"/>
    <dgm:cxn modelId="{736378F3-9666-4975-BA88-BEE4F3634538}" type="presParOf" srcId="{3AC3AE2B-8449-4849-A8DD-D05D2E28D5F6}" destId="{F1A644C7-CBD4-46BB-96ED-8BB4B01027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BF2D793-64D7-4044-91F5-C6AC79EB16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BB6AF65-2CCF-4E22-A3F2-EDCF4B5B0024}">
      <dgm:prSet/>
      <dgm:spPr/>
      <dgm:t>
        <a:bodyPr/>
        <a:lstStyle/>
        <a:p>
          <a:pPr algn="ctr"/>
          <a:r>
            <a:rPr lang="ru-RU" b="1" i="0"/>
            <a:t>Новое в понятии эквивалентности признака</a:t>
          </a:r>
          <a:br>
            <a:rPr lang="ru-RU" b="1" i="0"/>
          </a:br>
          <a:r>
            <a:rPr lang="ru-RU" b="1" i="0"/>
            <a:t>п. 3 ст. 1358 ГК РФ  </a:t>
          </a:r>
          <a:endParaRPr lang="ru-RU"/>
        </a:p>
      </dgm:t>
    </dgm:pt>
    <dgm:pt modelId="{F5411DAC-EFF9-443E-A26A-A6FC327CE729}" type="parTrans" cxnId="{A78B810A-F90F-4949-8D4C-D9B0865FB666}">
      <dgm:prSet/>
      <dgm:spPr/>
      <dgm:t>
        <a:bodyPr/>
        <a:lstStyle/>
        <a:p>
          <a:pPr algn="ctr"/>
          <a:endParaRPr lang="ru-RU"/>
        </a:p>
      </dgm:t>
    </dgm:pt>
    <dgm:pt modelId="{BAABB715-F23D-4BB7-AEC1-2C4074699186}" type="sibTrans" cxnId="{A78B810A-F90F-4949-8D4C-D9B0865FB666}">
      <dgm:prSet/>
      <dgm:spPr/>
      <dgm:t>
        <a:bodyPr/>
        <a:lstStyle/>
        <a:p>
          <a:pPr algn="ctr"/>
          <a:endParaRPr lang="ru-RU"/>
        </a:p>
      </dgm:t>
    </dgm:pt>
    <dgm:pt modelId="{542C9C6C-463D-467F-B29F-80DDC7C5B325}" type="pres">
      <dgm:prSet presAssocID="{EBF2D793-64D7-4044-91F5-C6AC79EB1625}" presName="linear" presStyleCnt="0">
        <dgm:presLayoutVars>
          <dgm:animLvl val="lvl"/>
          <dgm:resizeHandles val="exact"/>
        </dgm:presLayoutVars>
      </dgm:prSet>
      <dgm:spPr/>
    </dgm:pt>
    <dgm:pt modelId="{FBC79A1B-A11C-4DA2-B496-9E54A9E1A84F}" type="pres">
      <dgm:prSet presAssocID="{BBB6AF65-2CCF-4E22-A3F2-EDCF4B5B0024}" presName="parentText" presStyleLbl="node1" presStyleIdx="0" presStyleCnt="1">
        <dgm:presLayoutVars>
          <dgm:chMax val="0"/>
          <dgm:bulletEnabled val="1"/>
        </dgm:presLayoutVars>
      </dgm:prSet>
      <dgm:spPr/>
    </dgm:pt>
  </dgm:ptLst>
  <dgm:cxnLst>
    <dgm:cxn modelId="{AD60B0F3-D499-482F-B25F-98094903BDE9}" type="presOf" srcId="{EBF2D793-64D7-4044-91F5-C6AC79EB1625}" destId="{542C9C6C-463D-467F-B29F-80DDC7C5B325}" srcOrd="0" destOrd="0" presId="urn:microsoft.com/office/officeart/2005/8/layout/vList2"/>
    <dgm:cxn modelId="{A78B810A-F90F-4949-8D4C-D9B0865FB666}" srcId="{EBF2D793-64D7-4044-91F5-C6AC79EB1625}" destId="{BBB6AF65-2CCF-4E22-A3F2-EDCF4B5B0024}" srcOrd="0" destOrd="0" parTransId="{F5411DAC-EFF9-443E-A26A-A6FC327CE729}" sibTransId="{BAABB715-F23D-4BB7-AEC1-2C4074699186}"/>
    <dgm:cxn modelId="{0D9EA98E-7296-4A53-B8CC-9294F4EBA920}" type="presOf" srcId="{BBB6AF65-2CCF-4E22-A3F2-EDCF4B5B0024}" destId="{FBC79A1B-A11C-4DA2-B496-9E54A9E1A84F}" srcOrd="0" destOrd="0" presId="urn:microsoft.com/office/officeart/2005/8/layout/vList2"/>
    <dgm:cxn modelId="{77CBF537-B275-4A9F-B6C1-55A05E324408}" type="presParOf" srcId="{542C9C6C-463D-467F-B29F-80DDC7C5B325}" destId="{FBC79A1B-A11C-4DA2-B496-9E54A9E1A8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51DC83-A0B6-45DA-94E4-AB080706F1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94B5672-16DB-4F54-8148-358602B87C39}">
      <dgm:prSet/>
      <dgm:spPr/>
      <dgm:t>
        <a:bodyPr/>
        <a:lstStyle/>
        <a:p>
          <a:r>
            <a:rPr lang="ru-RU" b="1" i="0"/>
            <a:t>Расширено понятие права преждепользования ст. 1361 ГК РФ</a:t>
          </a:r>
          <a:endParaRPr lang="ru-RU"/>
        </a:p>
      </dgm:t>
    </dgm:pt>
    <dgm:pt modelId="{58F0FE0A-258F-4039-887F-51994D25798B}" type="parTrans" cxnId="{254AAE61-FDBB-43A4-B124-FAD01DF4E290}">
      <dgm:prSet/>
      <dgm:spPr/>
      <dgm:t>
        <a:bodyPr/>
        <a:lstStyle/>
        <a:p>
          <a:endParaRPr lang="ru-RU"/>
        </a:p>
      </dgm:t>
    </dgm:pt>
    <dgm:pt modelId="{5C1F420A-CFD8-48F3-8B53-7D89EADFAB36}" type="sibTrans" cxnId="{254AAE61-FDBB-43A4-B124-FAD01DF4E290}">
      <dgm:prSet/>
      <dgm:spPr/>
      <dgm:t>
        <a:bodyPr/>
        <a:lstStyle/>
        <a:p>
          <a:endParaRPr lang="ru-RU"/>
        </a:p>
      </dgm:t>
    </dgm:pt>
    <dgm:pt modelId="{B89CA547-539F-4956-889F-E5B76EA45994}" type="pres">
      <dgm:prSet presAssocID="{D251DC83-A0B6-45DA-94E4-AB080706F1BE}" presName="linear" presStyleCnt="0">
        <dgm:presLayoutVars>
          <dgm:animLvl val="lvl"/>
          <dgm:resizeHandles val="exact"/>
        </dgm:presLayoutVars>
      </dgm:prSet>
      <dgm:spPr/>
    </dgm:pt>
    <dgm:pt modelId="{D0AFE7D2-5C11-411D-9AEE-BCA6CED444C9}" type="pres">
      <dgm:prSet presAssocID="{394B5672-16DB-4F54-8148-358602B87C39}" presName="parentText" presStyleLbl="node1" presStyleIdx="0" presStyleCnt="1">
        <dgm:presLayoutVars>
          <dgm:chMax val="0"/>
          <dgm:bulletEnabled val="1"/>
        </dgm:presLayoutVars>
      </dgm:prSet>
      <dgm:spPr/>
    </dgm:pt>
  </dgm:ptLst>
  <dgm:cxnLst>
    <dgm:cxn modelId="{9C5A71AC-2B60-4839-AA6E-65B367B0E8EB}" type="presOf" srcId="{394B5672-16DB-4F54-8148-358602B87C39}" destId="{D0AFE7D2-5C11-411D-9AEE-BCA6CED444C9}" srcOrd="0" destOrd="0" presId="urn:microsoft.com/office/officeart/2005/8/layout/vList2"/>
    <dgm:cxn modelId="{AF954EFE-2E1D-4C72-B4D7-3DA4B7B2DB8F}" type="presOf" srcId="{D251DC83-A0B6-45DA-94E4-AB080706F1BE}" destId="{B89CA547-539F-4956-889F-E5B76EA45994}" srcOrd="0" destOrd="0" presId="urn:microsoft.com/office/officeart/2005/8/layout/vList2"/>
    <dgm:cxn modelId="{254AAE61-FDBB-43A4-B124-FAD01DF4E290}" srcId="{D251DC83-A0B6-45DA-94E4-AB080706F1BE}" destId="{394B5672-16DB-4F54-8148-358602B87C39}" srcOrd="0" destOrd="0" parTransId="{58F0FE0A-258F-4039-887F-51994D25798B}" sibTransId="{5C1F420A-CFD8-48F3-8B53-7D89EADFAB36}"/>
    <dgm:cxn modelId="{E86D474D-E0B4-494E-A3BF-5884A32DF79A}" type="presParOf" srcId="{B89CA547-539F-4956-889F-E5B76EA45994}" destId="{D0AFE7D2-5C11-411D-9AEE-BCA6CED444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6CA042-336C-4638-AFA1-0552548FDA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BB3D062-F8D6-4E0C-9076-F2D5810B05F1}">
      <dgm:prSet/>
      <dgm:spPr/>
      <dgm:t>
        <a:bodyPr/>
        <a:lstStyle/>
        <a:p>
          <a:pPr algn="ctr"/>
          <a:r>
            <a:rPr lang="ru-RU" b="1" i="0" dirty="0"/>
            <a:t>Зависимые изобретения, полезные модели, промышленные образцы</a:t>
          </a:r>
          <a:br>
            <a:rPr lang="ru-RU" b="1" i="0" dirty="0"/>
          </a:br>
          <a:r>
            <a:rPr lang="ru-RU" b="1" i="0" dirty="0"/>
            <a:t>ст. ст. 1358.1 ГК РФ</a:t>
          </a:r>
          <a:endParaRPr lang="ru-RU" dirty="0"/>
        </a:p>
      </dgm:t>
    </dgm:pt>
    <dgm:pt modelId="{BABCA6C3-C354-49AA-8C80-87AE39F72B41}" type="parTrans" cxnId="{294ED97C-50AC-4A2E-80F6-91EC5144079C}">
      <dgm:prSet/>
      <dgm:spPr/>
      <dgm:t>
        <a:bodyPr/>
        <a:lstStyle/>
        <a:p>
          <a:endParaRPr lang="ru-RU"/>
        </a:p>
      </dgm:t>
    </dgm:pt>
    <dgm:pt modelId="{ABC35288-69EC-436C-BF56-42C4A800449D}" type="sibTrans" cxnId="{294ED97C-50AC-4A2E-80F6-91EC5144079C}">
      <dgm:prSet/>
      <dgm:spPr/>
      <dgm:t>
        <a:bodyPr/>
        <a:lstStyle/>
        <a:p>
          <a:endParaRPr lang="ru-RU"/>
        </a:p>
      </dgm:t>
    </dgm:pt>
    <dgm:pt modelId="{BB65904D-1167-43BE-B507-18ABF1CB59D4}" type="pres">
      <dgm:prSet presAssocID="{336CA042-336C-4638-AFA1-0552548FDA09}" presName="linear" presStyleCnt="0">
        <dgm:presLayoutVars>
          <dgm:animLvl val="lvl"/>
          <dgm:resizeHandles val="exact"/>
        </dgm:presLayoutVars>
      </dgm:prSet>
      <dgm:spPr/>
    </dgm:pt>
    <dgm:pt modelId="{C347E66E-3BB9-41A5-8253-01D31A3A061E}" type="pres">
      <dgm:prSet presAssocID="{CBB3D062-F8D6-4E0C-9076-F2D5810B05F1}" presName="parentText" presStyleLbl="node1" presStyleIdx="0" presStyleCnt="1">
        <dgm:presLayoutVars>
          <dgm:chMax val="0"/>
          <dgm:bulletEnabled val="1"/>
        </dgm:presLayoutVars>
      </dgm:prSet>
      <dgm:spPr/>
    </dgm:pt>
  </dgm:ptLst>
  <dgm:cxnLst>
    <dgm:cxn modelId="{47335E99-04C2-47E3-914A-D00543B68111}" type="presOf" srcId="{CBB3D062-F8D6-4E0C-9076-F2D5810B05F1}" destId="{C347E66E-3BB9-41A5-8253-01D31A3A061E}" srcOrd="0" destOrd="0" presId="urn:microsoft.com/office/officeart/2005/8/layout/vList2"/>
    <dgm:cxn modelId="{8FDE559B-B6E6-4E83-8EE6-FDD959356D0E}" type="presOf" srcId="{336CA042-336C-4638-AFA1-0552548FDA09}" destId="{BB65904D-1167-43BE-B507-18ABF1CB59D4}" srcOrd="0" destOrd="0" presId="urn:microsoft.com/office/officeart/2005/8/layout/vList2"/>
    <dgm:cxn modelId="{294ED97C-50AC-4A2E-80F6-91EC5144079C}" srcId="{336CA042-336C-4638-AFA1-0552548FDA09}" destId="{CBB3D062-F8D6-4E0C-9076-F2D5810B05F1}" srcOrd="0" destOrd="0" parTransId="{BABCA6C3-C354-49AA-8C80-87AE39F72B41}" sibTransId="{ABC35288-69EC-436C-BF56-42C4A800449D}"/>
    <dgm:cxn modelId="{4C866C60-1625-4B27-9D02-4B11708FF5C0}" type="presParOf" srcId="{BB65904D-1167-43BE-B507-18ABF1CB59D4}" destId="{C347E66E-3BB9-41A5-8253-01D31A3A061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22411E-64A3-4EFF-B83D-DBAC5ED49E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0F094D6-493E-4E29-A2EA-765386F88C26}">
      <dgm:prSet/>
      <dgm:spPr/>
      <dgm:t>
        <a:bodyPr/>
        <a:lstStyle/>
        <a:p>
          <a:pPr algn="ctr"/>
          <a:r>
            <a:rPr lang="ru-RU" b="1" i="0"/>
            <a:t>Расширено понятие права послепользования</a:t>
          </a:r>
          <a:br>
            <a:rPr lang="ru-RU" b="1" i="0"/>
          </a:br>
          <a:r>
            <a:rPr lang="ru-RU" b="1" i="0"/>
            <a:t>ст. 1400 ГК РФ</a:t>
          </a:r>
          <a:endParaRPr lang="ru-RU"/>
        </a:p>
      </dgm:t>
    </dgm:pt>
    <dgm:pt modelId="{3829D599-949F-4333-B211-11E4BE4B4EB0}" type="parTrans" cxnId="{27274EDF-B2C4-4336-BF50-DF0EA896FB39}">
      <dgm:prSet/>
      <dgm:spPr/>
      <dgm:t>
        <a:bodyPr/>
        <a:lstStyle/>
        <a:p>
          <a:pPr algn="ctr"/>
          <a:endParaRPr lang="ru-RU"/>
        </a:p>
      </dgm:t>
    </dgm:pt>
    <dgm:pt modelId="{61D6299F-B471-47CB-9206-8615EB1D42C4}" type="sibTrans" cxnId="{27274EDF-B2C4-4336-BF50-DF0EA896FB39}">
      <dgm:prSet/>
      <dgm:spPr/>
      <dgm:t>
        <a:bodyPr/>
        <a:lstStyle/>
        <a:p>
          <a:pPr algn="ctr"/>
          <a:endParaRPr lang="ru-RU"/>
        </a:p>
      </dgm:t>
    </dgm:pt>
    <dgm:pt modelId="{AA88338C-4626-4F9B-A037-4AA70079F2CA}" type="pres">
      <dgm:prSet presAssocID="{DE22411E-64A3-4EFF-B83D-DBAC5ED49EC5}" presName="linear" presStyleCnt="0">
        <dgm:presLayoutVars>
          <dgm:animLvl val="lvl"/>
          <dgm:resizeHandles val="exact"/>
        </dgm:presLayoutVars>
      </dgm:prSet>
      <dgm:spPr/>
    </dgm:pt>
    <dgm:pt modelId="{166EDFDC-A20F-40D0-A996-4BC29D2D43C9}" type="pres">
      <dgm:prSet presAssocID="{C0F094D6-493E-4E29-A2EA-765386F88C26}" presName="parentText" presStyleLbl="node1" presStyleIdx="0" presStyleCnt="1">
        <dgm:presLayoutVars>
          <dgm:chMax val="0"/>
          <dgm:bulletEnabled val="1"/>
        </dgm:presLayoutVars>
      </dgm:prSet>
      <dgm:spPr/>
    </dgm:pt>
  </dgm:ptLst>
  <dgm:cxnLst>
    <dgm:cxn modelId="{27274EDF-B2C4-4336-BF50-DF0EA896FB39}" srcId="{DE22411E-64A3-4EFF-B83D-DBAC5ED49EC5}" destId="{C0F094D6-493E-4E29-A2EA-765386F88C26}" srcOrd="0" destOrd="0" parTransId="{3829D599-949F-4333-B211-11E4BE4B4EB0}" sibTransId="{61D6299F-B471-47CB-9206-8615EB1D42C4}"/>
    <dgm:cxn modelId="{8E8DD3FF-5586-4C82-9BAF-20CB727088C7}" type="presOf" srcId="{DE22411E-64A3-4EFF-B83D-DBAC5ED49EC5}" destId="{AA88338C-4626-4F9B-A037-4AA70079F2CA}" srcOrd="0" destOrd="0" presId="urn:microsoft.com/office/officeart/2005/8/layout/vList2"/>
    <dgm:cxn modelId="{970F6CE2-6530-4D15-A3C4-B817F58C7E53}" type="presOf" srcId="{C0F094D6-493E-4E29-A2EA-765386F88C26}" destId="{166EDFDC-A20F-40D0-A996-4BC29D2D43C9}" srcOrd="0" destOrd="0" presId="urn:microsoft.com/office/officeart/2005/8/layout/vList2"/>
    <dgm:cxn modelId="{895B338F-CAF6-4549-AD48-1B8F4FB60CA3}" type="presParOf" srcId="{AA88338C-4626-4F9B-A037-4AA70079F2CA}" destId="{166EDFDC-A20F-40D0-A996-4BC29D2D43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570CA6-748C-4143-AF1D-F8522331E6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63ED1DF-B72A-481E-AEBC-9DEEC029EB56}">
      <dgm:prSet custT="1"/>
      <dgm:spPr/>
      <dgm:t>
        <a:bodyPr/>
        <a:lstStyle/>
        <a:p>
          <a:pPr algn="ctr"/>
          <a:r>
            <a:rPr lang="ru-RU" sz="1800" b="1" i="0" dirty="0"/>
            <a:t>Переход права на вознаграждения по наследству</a:t>
          </a:r>
          <a:br>
            <a:rPr lang="ru-RU" sz="1800" b="1" i="0" dirty="0"/>
          </a:br>
          <a:r>
            <a:rPr lang="ru-RU" sz="1800" b="1" i="0" dirty="0"/>
            <a:t>п. 4 ст. 1370 ГК РФ</a:t>
          </a:r>
          <a:br>
            <a:rPr lang="ru-RU" sz="1800" b="1" i="0" dirty="0"/>
          </a:br>
          <a:endParaRPr lang="ru-RU" sz="1800" dirty="0"/>
        </a:p>
      </dgm:t>
    </dgm:pt>
    <dgm:pt modelId="{403A04DA-FD15-4A37-A9BE-0E030F64E597}" type="parTrans" cxnId="{33D59485-1924-46A1-8385-8FBA3BC9A1E0}">
      <dgm:prSet/>
      <dgm:spPr/>
      <dgm:t>
        <a:bodyPr/>
        <a:lstStyle/>
        <a:p>
          <a:pPr algn="ctr"/>
          <a:endParaRPr lang="ru-RU"/>
        </a:p>
      </dgm:t>
    </dgm:pt>
    <dgm:pt modelId="{ABF9B363-384C-4972-8CD0-20676A1AB83C}" type="sibTrans" cxnId="{33D59485-1924-46A1-8385-8FBA3BC9A1E0}">
      <dgm:prSet/>
      <dgm:spPr/>
      <dgm:t>
        <a:bodyPr/>
        <a:lstStyle/>
        <a:p>
          <a:pPr algn="ctr"/>
          <a:endParaRPr lang="ru-RU"/>
        </a:p>
      </dgm:t>
    </dgm:pt>
    <dgm:pt modelId="{AF3AE454-DACA-4BE4-964C-AB40C528B396}" type="pres">
      <dgm:prSet presAssocID="{4B570CA6-748C-4143-AF1D-F8522331E634}" presName="linear" presStyleCnt="0">
        <dgm:presLayoutVars>
          <dgm:animLvl val="lvl"/>
          <dgm:resizeHandles val="exact"/>
        </dgm:presLayoutVars>
      </dgm:prSet>
      <dgm:spPr/>
    </dgm:pt>
    <dgm:pt modelId="{111C95AB-A4CB-41D9-B9EC-A44A9BD2E953}" type="pres">
      <dgm:prSet presAssocID="{D63ED1DF-B72A-481E-AEBC-9DEEC029EB56}" presName="parentText" presStyleLbl="node1" presStyleIdx="0" presStyleCnt="1">
        <dgm:presLayoutVars>
          <dgm:chMax val="0"/>
          <dgm:bulletEnabled val="1"/>
        </dgm:presLayoutVars>
      </dgm:prSet>
      <dgm:spPr/>
    </dgm:pt>
  </dgm:ptLst>
  <dgm:cxnLst>
    <dgm:cxn modelId="{823D7077-51C4-458D-ABAC-E948E8F0E1BD}" type="presOf" srcId="{4B570CA6-748C-4143-AF1D-F8522331E634}" destId="{AF3AE454-DACA-4BE4-964C-AB40C528B396}" srcOrd="0" destOrd="0" presId="urn:microsoft.com/office/officeart/2005/8/layout/vList2"/>
    <dgm:cxn modelId="{FF9B2143-5BFB-46F3-AC84-B6DA5536675C}" type="presOf" srcId="{D63ED1DF-B72A-481E-AEBC-9DEEC029EB56}" destId="{111C95AB-A4CB-41D9-B9EC-A44A9BD2E953}" srcOrd="0" destOrd="0" presId="urn:microsoft.com/office/officeart/2005/8/layout/vList2"/>
    <dgm:cxn modelId="{33D59485-1924-46A1-8385-8FBA3BC9A1E0}" srcId="{4B570CA6-748C-4143-AF1D-F8522331E634}" destId="{D63ED1DF-B72A-481E-AEBC-9DEEC029EB56}" srcOrd="0" destOrd="0" parTransId="{403A04DA-FD15-4A37-A9BE-0E030F64E597}" sibTransId="{ABF9B363-384C-4972-8CD0-20676A1AB83C}"/>
    <dgm:cxn modelId="{2EA16A97-9ACD-4F79-AA83-3CC7AAA7DE7C}" type="presParOf" srcId="{AF3AE454-DACA-4BE4-964C-AB40C528B396}" destId="{111C95AB-A4CB-41D9-B9EC-A44A9BD2E95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D7E640-E3DA-4961-8C99-860A239241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FCDE2DA-B773-4158-903C-8793D256DB16}">
      <dgm:prSet custT="1"/>
      <dgm:spPr/>
      <dgm:t>
        <a:bodyPr/>
        <a:lstStyle/>
        <a:p>
          <a:pPr algn="ctr"/>
          <a:endParaRPr lang="ru-RU" sz="2400" b="1" i="0" dirty="0"/>
        </a:p>
        <a:p>
          <a:pPr algn="ctr"/>
          <a:r>
            <a:rPr lang="ru-RU" sz="2400" b="1" i="0" dirty="0"/>
            <a:t>Запрет безвозмездного отчуждения в отношениях между коммерческими организациями</a:t>
          </a:r>
          <a:br>
            <a:rPr lang="ru-RU" sz="2400" b="1" i="0" dirty="0"/>
          </a:br>
          <a:r>
            <a:rPr lang="ru-RU" sz="2400" b="1" i="0" dirty="0"/>
            <a:t> 3 ст. 1234 и п. 5 ст. 1235 ГК РФ</a:t>
          </a:r>
          <a:br>
            <a:rPr lang="ru-RU" sz="2000" b="1" i="0" dirty="0"/>
          </a:br>
          <a:endParaRPr lang="ru-RU" sz="2000" dirty="0"/>
        </a:p>
      </dgm:t>
    </dgm:pt>
    <dgm:pt modelId="{957D3E59-7B91-46A2-8DBA-151E4B293D65}" type="parTrans" cxnId="{0F6B0FD3-2A6A-4A1A-9385-14D80F3ADD3D}">
      <dgm:prSet/>
      <dgm:spPr/>
      <dgm:t>
        <a:bodyPr/>
        <a:lstStyle/>
        <a:p>
          <a:pPr algn="ctr"/>
          <a:endParaRPr lang="ru-RU" sz="2000"/>
        </a:p>
      </dgm:t>
    </dgm:pt>
    <dgm:pt modelId="{D875A245-E3B6-46DF-AD94-4CBCF2360EA6}" type="sibTrans" cxnId="{0F6B0FD3-2A6A-4A1A-9385-14D80F3ADD3D}">
      <dgm:prSet/>
      <dgm:spPr/>
      <dgm:t>
        <a:bodyPr/>
        <a:lstStyle/>
        <a:p>
          <a:pPr algn="ctr"/>
          <a:endParaRPr lang="ru-RU" sz="2000"/>
        </a:p>
      </dgm:t>
    </dgm:pt>
    <dgm:pt modelId="{94B4D785-D16A-46D4-9CD8-C10C01833DD0}" type="pres">
      <dgm:prSet presAssocID="{91D7E640-E3DA-4961-8C99-860A2392411C}" presName="linear" presStyleCnt="0">
        <dgm:presLayoutVars>
          <dgm:animLvl val="lvl"/>
          <dgm:resizeHandles val="exact"/>
        </dgm:presLayoutVars>
      </dgm:prSet>
      <dgm:spPr/>
    </dgm:pt>
    <dgm:pt modelId="{3BBBE825-E9D5-4141-B5A3-BADEB0703500}" type="pres">
      <dgm:prSet presAssocID="{8FCDE2DA-B773-4158-903C-8793D256DB16}" presName="parentText" presStyleLbl="node1" presStyleIdx="0" presStyleCnt="1" custLinFactNeighborX="234" custLinFactNeighborY="4589">
        <dgm:presLayoutVars>
          <dgm:chMax val="0"/>
          <dgm:bulletEnabled val="1"/>
        </dgm:presLayoutVars>
      </dgm:prSet>
      <dgm:spPr/>
    </dgm:pt>
  </dgm:ptLst>
  <dgm:cxnLst>
    <dgm:cxn modelId="{0F6B0FD3-2A6A-4A1A-9385-14D80F3ADD3D}" srcId="{91D7E640-E3DA-4961-8C99-860A2392411C}" destId="{8FCDE2DA-B773-4158-903C-8793D256DB16}" srcOrd="0" destOrd="0" parTransId="{957D3E59-7B91-46A2-8DBA-151E4B293D65}" sibTransId="{D875A245-E3B6-46DF-AD94-4CBCF2360EA6}"/>
    <dgm:cxn modelId="{E1CC9BEA-CF01-4EA0-AB59-CBD9473E8A81}" type="presOf" srcId="{8FCDE2DA-B773-4158-903C-8793D256DB16}" destId="{3BBBE825-E9D5-4141-B5A3-BADEB0703500}" srcOrd="0" destOrd="0" presId="urn:microsoft.com/office/officeart/2005/8/layout/vList2"/>
    <dgm:cxn modelId="{429E2775-47FD-4B3C-84FE-485849635022}" type="presOf" srcId="{91D7E640-E3DA-4961-8C99-860A2392411C}" destId="{94B4D785-D16A-46D4-9CD8-C10C01833DD0}" srcOrd="0" destOrd="0" presId="urn:microsoft.com/office/officeart/2005/8/layout/vList2"/>
    <dgm:cxn modelId="{FA34C8FF-3B95-4D13-9CCD-4F45EB22085A}" type="presParOf" srcId="{94B4D785-D16A-46D4-9CD8-C10C01833DD0}" destId="{3BBBE825-E9D5-4141-B5A3-BADEB070350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A5DD56-832D-4219-B96F-AEF13086CDF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DBE922F-EEB1-4DE4-8C88-EE2059FDC059}">
      <dgm:prSet/>
      <dgm:spPr/>
      <dgm:t>
        <a:bodyPr/>
        <a:lstStyle/>
        <a:p>
          <a:r>
            <a:rPr lang="ru-RU" b="1" i="0"/>
            <a:t>Изменен порядок государственной регистрации договоров по распоряжению исключительными правами - ст. 1232 ГК РФ</a:t>
          </a:r>
          <a:endParaRPr lang="ru-RU"/>
        </a:p>
      </dgm:t>
    </dgm:pt>
    <dgm:pt modelId="{49E008AF-59AA-42E2-BC66-A3AE4EC5A069}" type="parTrans" cxnId="{0115B180-B511-43FE-A617-1EEE286D87FD}">
      <dgm:prSet/>
      <dgm:spPr/>
      <dgm:t>
        <a:bodyPr/>
        <a:lstStyle/>
        <a:p>
          <a:endParaRPr lang="ru-RU"/>
        </a:p>
      </dgm:t>
    </dgm:pt>
    <dgm:pt modelId="{E49447E9-616C-4AF8-B112-9D0E0A84A185}" type="sibTrans" cxnId="{0115B180-B511-43FE-A617-1EEE286D87FD}">
      <dgm:prSet/>
      <dgm:spPr/>
      <dgm:t>
        <a:bodyPr/>
        <a:lstStyle/>
        <a:p>
          <a:endParaRPr lang="ru-RU"/>
        </a:p>
      </dgm:t>
    </dgm:pt>
    <dgm:pt modelId="{5AE2A4AE-057D-48A4-9FE8-FC46BFCCBB65}" type="pres">
      <dgm:prSet presAssocID="{CEA5DD56-832D-4219-B96F-AEF13086CDF5}" presName="linear" presStyleCnt="0">
        <dgm:presLayoutVars>
          <dgm:animLvl val="lvl"/>
          <dgm:resizeHandles val="exact"/>
        </dgm:presLayoutVars>
      </dgm:prSet>
      <dgm:spPr/>
    </dgm:pt>
    <dgm:pt modelId="{6CE47EED-86A5-496E-9BF3-70AB1B937089}" type="pres">
      <dgm:prSet presAssocID="{8DBE922F-EEB1-4DE4-8C88-EE2059FDC059}" presName="parentText" presStyleLbl="node1" presStyleIdx="0" presStyleCnt="1">
        <dgm:presLayoutVars>
          <dgm:chMax val="0"/>
          <dgm:bulletEnabled val="1"/>
        </dgm:presLayoutVars>
      </dgm:prSet>
      <dgm:spPr/>
    </dgm:pt>
  </dgm:ptLst>
  <dgm:cxnLst>
    <dgm:cxn modelId="{4856AE75-48F2-4803-91F0-C50E614381B8}" type="presOf" srcId="{CEA5DD56-832D-4219-B96F-AEF13086CDF5}" destId="{5AE2A4AE-057D-48A4-9FE8-FC46BFCCBB65}" srcOrd="0" destOrd="0" presId="urn:microsoft.com/office/officeart/2005/8/layout/vList2"/>
    <dgm:cxn modelId="{7C79FE46-F1A8-4DCD-83BC-4AA73EDE8FD8}" type="presOf" srcId="{8DBE922F-EEB1-4DE4-8C88-EE2059FDC059}" destId="{6CE47EED-86A5-496E-9BF3-70AB1B937089}" srcOrd="0" destOrd="0" presId="urn:microsoft.com/office/officeart/2005/8/layout/vList2"/>
    <dgm:cxn modelId="{0115B180-B511-43FE-A617-1EEE286D87FD}" srcId="{CEA5DD56-832D-4219-B96F-AEF13086CDF5}" destId="{8DBE922F-EEB1-4DE4-8C88-EE2059FDC059}" srcOrd="0" destOrd="0" parTransId="{49E008AF-59AA-42E2-BC66-A3AE4EC5A069}" sibTransId="{E49447E9-616C-4AF8-B112-9D0E0A84A185}"/>
    <dgm:cxn modelId="{12403C3D-35E1-49E4-9371-979E79F065A2}" type="presParOf" srcId="{5AE2A4AE-057D-48A4-9FE8-FC46BFCCBB65}" destId="{6CE47EED-86A5-496E-9BF3-70AB1B9370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5FDED-0019-4F71-A2C9-76BDD94BF1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DD498FF-5979-417D-872D-8EC8AA823F8B}">
      <dgm:prSet/>
      <dgm:spPr/>
      <dgm:t>
        <a:bodyPr/>
        <a:lstStyle/>
        <a:p>
          <a:r>
            <a:rPr lang="ru-RU" b="1" i="0"/>
            <a:t>Сроки действия исключительных прав на изобретение, полезную модель и промышленный образец ст. 1363 ГК РФ  (с 01.01.2015)</a:t>
          </a:r>
          <a:br>
            <a:rPr lang="ru-RU" b="1" i="0"/>
          </a:br>
          <a:endParaRPr lang="ru-RU"/>
        </a:p>
      </dgm:t>
    </dgm:pt>
    <dgm:pt modelId="{CF93F2B2-76DB-4C94-8F14-F2FE9BE33EB9}" type="parTrans" cxnId="{BCD71767-388A-48A5-8983-88BBB14F1801}">
      <dgm:prSet/>
      <dgm:spPr/>
      <dgm:t>
        <a:bodyPr/>
        <a:lstStyle/>
        <a:p>
          <a:endParaRPr lang="ru-RU"/>
        </a:p>
      </dgm:t>
    </dgm:pt>
    <dgm:pt modelId="{E4390CE4-A76C-42A7-896A-49A0A95EE1C2}" type="sibTrans" cxnId="{BCD71767-388A-48A5-8983-88BBB14F1801}">
      <dgm:prSet/>
      <dgm:spPr/>
      <dgm:t>
        <a:bodyPr/>
        <a:lstStyle/>
        <a:p>
          <a:endParaRPr lang="ru-RU"/>
        </a:p>
      </dgm:t>
    </dgm:pt>
    <dgm:pt modelId="{00F38AF4-AC7B-4454-BC6B-13FF1C278496}" type="pres">
      <dgm:prSet presAssocID="{0C15FDED-0019-4F71-A2C9-76BDD94BF14E}" presName="linear" presStyleCnt="0">
        <dgm:presLayoutVars>
          <dgm:animLvl val="lvl"/>
          <dgm:resizeHandles val="exact"/>
        </dgm:presLayoutVars>
      </dgm:prSet>
      <dgm:spPr/>
    </dgm:pt>
    <dgm:pt modelId="{10C44407-BE32-436C-9637-E5680A13AFFD}" type="pres">
      <dgm:prSet presAssocID="{6DD498FF-5979-417D-872D-8EC8AA823F8B}" presName="parentText" presStyleLbl="node1" presStyleIdx="0" presStyleCnt="1">
        <dgm:presLayoutVars>
          <dgm:chMax val="0"/>
          <dgm:bulletEnabled val="1"/>
        </dgm:presLayoutVars>
      </dgm:prSet>
      <dgm:spPr/>
    </dgm:pt>
  </dgm:ptLst>
  <dgm:cxnLst>
    <dgm:cxn modelId="{2ED3BF3F-1B54-4F38-908E-E97D2A3741A3}" type="presOf" srcId="{0C15FDED-0019-4F71-A2C9-76BDD94BF14E}" destId="{00F38AF4-AC7B-4454-BC6B-13FF1C278496}" srcOrd="0" destOrd="0" presId="urn:microsoft.com/office/officeart/2005/8/layout/vList2"/>
    <dgm:cxn modelId="{BCD71767-388A-48A5-8983-88BBB14F1801}" srcId="{0C15FDED-0019-4F71-A2C9-76BDD94BF14E}" destId="{6DD498FF-5979-417D-872D-8EC8AA823F8B}" srcOrd="0" destOrd="0" parTransId="{CF93F2B2-76DB-4C94-8F14-F2FE9BE33EB9}" sibTransId="{E4390CE4-A76C-42A7-896A-49A0A95EE1C2}"/>
    <dgm:cxn modelId="{49BD2190-9596-4674-9E9E-34B7D6D22197}" type="presOf" srcId="{6DD498FF-5979-417D-872D-8EC8AA823F8B}" destId="{10C44407-BE32-436C-9637-E5680A13AFFD}" srcOrd="0" destOrd="0" presId="urn:microsoft.com/office/officeart/2005/8/layout/vList2"/>
    <dgm:cxn modelId="{4E40889A-AAED-4087-93B5-871170C20ECF}" type="presParOf" srcId="{00F38AF4-AC7B-4454-BC6B-13FF1C278496}" destId="{10C44407-BE32-436C-9637-E5680A13AFF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40B6A2-0639-4051-813E-A8C5D57E00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F58BD30-7DE6-436D-B67F-0E9996586F05}">
      <dgm:prSet/>
      <dgm:spPr/>
      <dgm:t>
        <a:bodyPr/>
        <a:lstStyle/>
        <a:p>
          <a:pPr algn="ctr"/>
          <a:r>
            <a:rPr lang="ru-RU" b="1" i="0"/>
            <a:t>Обязательность указания товаров в лицензионных договорах ст. 1489 ГК РФ </a:t>
          </a:r>
          <a:endParaRPr lang="ru-RU"/>
        </a:p>
      </dgm:t>
    </dgm:pt>
    <dgm:pt modelId="{2777CC36-4CE3-46F1-AD1E-32FF25DBA9B2}" type="parTrans" cxnId="{D9E49D46-3936-4299-BE68-20885EBBBF32}">
      <dgm:prSet/>
      <dgm:spPr/>
      <dgm:t>
        <a:bodyPr/>
        <a:lstStyle/>
        <a:p>
          <a:pPr algn="ctr"/>
          <a:endParaRPr lang="ru-RU"/>
        </a:p>
      </dgm:t>
    </dgm:pt>
    <dgm:pt modelId="{1C968F98-7C18-4484-B9F9-D2129718D2DD}" type="sibTrans" cxnId="{D9E49D46-3936-4299-BE68-20885EBBBF32}">
      <dgm:prSet/>
      <dgm:spPr/>
      <dgm:t>
        <a:bodyPr/>
        <a:lstStyle/>
        <a:p>
          <a:pPr algn="ctr"/>
          <a:endParaRPr lang="ru-RU"/>
        </a:p>
      </dgm:t>
    </dgm:pt>
    <dgm:pt modelId="{FC8D9327-94D5-4B7E-B4BB-F8005F9DEAEA}" type="pres">
      <dgm:prSet presAssocID="{4440B6A2-0639-4051-813E-A8C5D57E00A3}" presName="linear" presStyleCnt="0">
        <dgm:presLayoutVars>
          <dgm:animLvl val="lvl"/>
          <dgm:resizeHandles val="exact"/>
        </dgm:presLayoutVars>
      </dgm:prSet>
      <dgm:spPr/>
    </dgm:pt>
    <dgm:pt modelId="{D63E7905-EAC6-40DE-BB12-65DC954CB0C4}" type="pres">
      <dgm:prSet presAssocID="{8F58BD30-7DE6-436D-B67F-0E9996586F05}" presName="parentText" presStyleLbl="node1" presStyleIdx="0" presStyleCnt="1">
        <dgm:presLayoutVars>
          <dgm:chMax val="0"/>
          <dgm:bulletEnabled val="1"/>
        </dgm:presLayoutVars>
      </dgm:prSet>
      <dgm:spPr/>
    </dgm:pt>
  </dgm:ptLst>
  <dgm:cxnLst>
    <dgm:cxn modelId="{14701041-0FAA-45B7-A047-C3E781C60A44}" type="presOf" srcId="{8F58BD30-7DE6-436D-B67F-0E9996586F05}" destId="{D63E7905-EAC6-40DE-BB12-65DC954CB0C4}" srcOrd="0" destOrd="0" presId="urn:microsoft.com/office/officeart/2005/8/layout/vList2"/>
    <dgm:cxn modelId="{BC86435A-9AAD-448C-8B8A-3B21EFC9D2C1}" type="presOf" srcId="{4440B6A2-0639-4051-813E-A8C5D57E00A3}" destId="{FC8D9327-94D5-4B7E-B4BB-F8005F9DEAEA}" srcOrd="0" destOrd="0" presId="urn:microsoft.com/office/officeart/2005/8/layout/vList2"/>
    <dgm:cxn modelId="{D9E49D46-3936-4299-BE68-20885EBBBF32}" srcId="{4440B6A2-0639-4051-813E-A8C5D57E00A3}" destId="{8F58BD30-7DE6-436D-B67F-0E9996586F05}" srcOrd="0" destOrd="0" parTransId="{2777CC36-4CE3-46F1-AD1E-32FF25DBA9B2}" sibTransId="{1C968F98-7C18-4484-B9F9-D2129718D2DD}"/>
    <dgm:cxn modelId="{8A87AB1C-7F3A-4F47-B22F-B4B616C0829B}" type="presParOf" srcId="{FC8D9327-94D5-4B7E-B4BB-F8005F9DEAEA}" destId="{D63E7905-EAC6-40DE-BB12-65DC954CB0C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4EB7D1-6F17-4567-8A0A-0A776C923E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3E1A4F-D91F-4A22-A8BF-AA4E25E13C89}">
      <dgm:prSet custT="1"/>
      <dgm:spPr/>
      <dgm:t>
        <a:bodyPr/>
        <a:lstStyle/>
        <a:p>
          <a:pPr algn="ctr"/>
          <a:endParaRPr lang="ru-RU" sz="2000" b="1" i="0" dirty="0"/>
        </a:p>
        <a:p>
          <a:pPr algn="ctr"/>
          <a:r>
            <a:rPr lang="ru-RU" sz="2000" b="1" i="0" dirty="0"/>
            <a:t>Практика оппозиции  при экспертизе товарных знаков, вступили в силу 1 октября 2014 года</a:t>
          </a:r>
          <a:br>
            <a:rPr lang="ru-RU" sz="1700" b="1" i="0" dirty="0"/>
          </a:br>
          <a:endParaRPr lang="ru-RU" sz="1700" dirty="0"/>
        </a:p>
      </dgm:t>
    </dgm:pt>
    <dgm:pt modelId="{B8337E31-C7BC-4B2C-8391-CE13E8046CD9}" type="parTrans" cxnId="{DC7E2338-04A0-4C1C-9AA8-BDCED6CE4434}">
      <dgm:prSet/>
      <dgm:spPr/>
      <dgm:t>
        <a:bodyPr/>
        <a:lstStyle/>
        <a:p>
          <a:pPr algn="ctr"/>
          <a:endParaRPr lang="ru-RU"/>
        </a:p>
      </dgm:t>
    </dgm:pt>
    <dgm:pt modelId="{D0EC2D72-1093-455C-B807-261D7A9992BD}" type="sibTrans" cxnId="{DC7E2338-04A0-4C1C-9AA8-BDCED6CE4434}">
      <dgm:prSet/>
      <dgm:spPr/>
      <dgm:t>
        <a:bodyPr/>
        <a:lstStyle/>
        <a:p>
          <a:pPr algn="ctr"/>
          <a:endParaRPr lang="ru-RU"/>
        </a:p>
      </dgm:t>
    </dgm:pt>
    <dgm:pt modelId="{786D7192-952D-4D4D-9C5A-67ABF193C640}" type="pres">
      <dgm:prSet presAssocID="{2E4EB7D1-6F17-4567-8A0A-0A776C923EE6}" presName="linear" presStyleCnt="0">
        <dgm:presLayoutVars>
          <dgm:animLvl val="lvl"/>
          <dgm:resizeHandles val="exact"/>
        </dgm:presLayoutVars>
      </dgm:prSet>
      <dgm:spPr/>
    </dgm:pt>
    <dgm:pt modelId="{646FDEC3-5434-4687-9224-85566E9A5F40}" type="pres">
      <dgm:prSet presAssocID="{CF3E1A4F-D91F-4A22-A8BF-AA4E25E13C89}" presName="parentText" presStyleLbl="node1" presStyleIdx="0" presStyleCnt="1" custLinFactNeighborX="234" custLinFactNeighborY="4260">
        <dgm:presLayoutVars>
          <dgm:chMax val="0"/>
          <dgm:bulletEnabled val="1"/>
        </dgm:presLayoutVars>
      </dgm:prSet>
      <dgm:spPr/>
    </dgm:pt>
  </dgm:ptLst>
  <dgm:cxnLst>
    <dgm:cxn modelId="{DC7E2338-04A0-4C1C-9AA8-BDCED6CE4434}" srcId="{2E4EB7D1-6F17-4567-8A0A-0A776C923EE6}" destId="{CF3E1A4F-D91F-4A22-A8BF-AA4E25E13C89}" srcOrd="0" destOrd="0" parTransId="{B8337E31-C7BC-4B2C-8391-CE13E8046CD9}" sibTransId="{D0EC2D72-1093-455C-B807-261D7A9992BD}"/>
    <dgm:cxn modelId="{D22C1394-3BD0-478F-B3C4-4140621FBA56}" type="presOf" srcId="{CF3E1A4F-D91F-4A22-A8BF-AA4E25E13C89}" destId="{646FDEC3-5434-4687-9224-85566E9A5F40}" srcOrd="0" destOrd="0" presId="urn:microsoft.com/office/officeart/2005/8/layout/vList2"/>
    <dgm:cxn modelId="{4E1C9B84-C587-4232-BD83-0292D316F0CC}" type="presOf" srcId="{2E4EB7D1-6F17-4567-8A0A-0A776C923EE6}" destId="{786D7192-952D-4D4D-9C5A-67ABF193C640}" srcOrd="0" destOrd="0" presId="urn:microsoft.com/office/officeart/2005/8/layout/vList2"/>
    <dgm:cxn modelId="{BCF1D346-A78E-4F89-929D-CF3F14A14553}" type="presParOf" srcId="{786D7192-952D-4D4D-9C5A-67ABF193C640}" destId="{646FDEC3-5434-4687-9224-85566E9A5F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CEC395-A675-4336-8FD6-50AC633B5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9AB4AF-F220-4645-813B-B9DABF0788A5}">
      <dgm:prSet/>
      <dgm:spPr/>
      <dgm:t>
        <a:bodyPr/>
        <a:lstStyle/>
        <a:p>
          <a:pPr algn="ctr"/>
          <a:r>
            <a:rPr lang="ru-RU" b="1" i="0" dirty="0"/>
            <a:t>Выплата компенсации –объекты патентного права</a:t>
          </a:r>
          <a:endParaRPr lang="ru-RU" dirty="0"/>
        </a:p>
      </dgm:t>
    </dgm:pt>
    <dgm:pt modelId="{C523C6DF-2744-42A0-A417-78151528137A}" type="parTrans" cxnId="{3D0AABE0-A466-408F-864B-41C70C606892}">
      <dgm:prSet/>
      <dgm:spPr/>
      <dgm:t>
        <a:bodyPr/>
        <a:lstStyle/>
        <a:p>
          <a:pPr algn="ctr"/>
          <a:endParaRPr lang="ru-RU"/>
        </a:p>
      </dgm:t>
    </dgm:pt>
    <dgm:pt modelId="{1DD26BA5-7412-4352-9F90-03F3D19DB828}" type="sibTrans" cxnId="{3D0AABE0-A466-408F-864B-41C70C606892}">
      <dgm:prSet/>
      <dgm:spPr/>
      <dgm:t>
        <a:bodyPr/>
        <a:lstStyle/>
        <a:p>
          <a:pPr algn="ctr"/>
          <a:endParaRPr lang="ru-RU"/>
        </a:p>
      </dgm:t>
    </dgm:pt>
    <dgm:pt modelId="{5E5C32D7-8EB1-4953-8A1E-81CDC2FF4629}" type="pres">
      <dgm:prSet presAssocID="{ADCEC395-A675-4336-8FD6-50AC633B501B}" presName="linear" presStyleCnt="0">
        <dgm:presLayoutVars>
          <dgm:animLvl val="lvl"/>
          <dgm:resizeHandles val="exact"/>
        </dgm:presLayoutVars>
      </dgm:prSet>
      <dgm:spPr/>
    </dgm:pt>
    <dgm:pt modelId="{AC08EE1E-B472-4E89-8B93-6EBC98E5B8BF}" type="pres">
      <dgm:prSet presAssocID="{B99AB4AF-F220-4645-813B-B9DABF0788A5}" presName="parentText" presStyleLbl="node1" presStyleIdx="0" presStyleCnt="1" custScaleY="126604">
        <dgm:presLayoutVars>
          <dgm:chMax val="0"/>
          <dgm:bulletEnabled val="1"/>
        </dgm:presLayoutVars>
      </dgm:prSet>
      <dgm:spPr/>
    </dgm:pt>
  </dgm:ptLst>
  <dgm:cxnLst>
    <dgm:cxn modelId="{E67A92E7-2C02-40CB-8104-DC47EFDA18FF}" type="presOf" srcId="{ADCEC395-A675-4336-8FD6-50AC633B501B}" destId="{5E5C32D7-8EB1-4953-8A1E-81CDC2FF4629}" srcOrd="0" destOrd="0" presId="urn:microsoft.com/office/officeart/2005/8/layout/vList2"/>
    <dgm:cxn modelId="{3D0AABE0-A466-408F-864B-41C70C606892}" srcId="{ADCEC395-A675-4336-8FD6-50AC633B501B}" destId="{B99AB4AF-F220-4645-813B-B9DABF0788A5}" srcOrd="0" destOrd="0" parTransId="{C523C6DF-2744-42A0-A417-78151528137A}" sibTransId="{1DD26BA5-7412-4352-9F90-03F3D19DB828}"/>
    <dgm:cxn modelId="{7048666E-5B84-456B-8379-C4A04D6270A2}" type="presOf" srcId="{B99AB4AF-F220-4645-813B-B9DABF0788A5}" destId="{AC08EE1E-B472-4E89-8B93-6EBC98E5B8BF}" srcOrd="0" destOrd="0" presId="urn:microsoft.com/office/officeart/2005/8/layout/vList2"/>
    <dgm:cxn modelId="{519C8C5E-DB49-4656-B49F-AD353B484CCA}" type="presParOf" srcId="{5E5C32D7-8EB1-4953-8A1E-81CDC2FF4629}" destId="{AC08EE1E-B472-4E89-8B93-6EBC98E5B8B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B6FA19E-44FB-4662-BA6F-0F530E7AE1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A1EDA22-E9C3-4CBE-B4E9-322465CB4859}">
      <dgm:prSet/>
      <dgm:spPr/>
      <dgm:t>
        <a:bodyPr/>
        <a:lstStyle/>
        <a:p>
          <a:pPr algn="ctr"/>
          <a:r>
            <a:rPr lang="ru-RU" b="1" i="0" dirty="0"/>
            <a:t>Предприниматели привлекаются к ответственности за нарушение интеллектуальных прав без вины  п. 3 ст. 1250 ГК РФ</a:t>
          </a:r>
          <a:endParaRPr lang="ru-RU" dirty="0"/>
        </a:p>
      </dgm:t>
    </dgm:pt>
    <dgm:pt modelId="{6CAB036E-F3B8-4884-B5A2-02E4CE611C89}" type="parTrans" cxnId="{79172F5C-C572-4C63-96EA-C0D5380E6C30}">
      <dgm:prSet/>
      <dgm:spPr/>
      <dgm:t>
        <a:bodyPr/>
        <a:lstStyle/>
        <a:p>
          <a:pPr algn="ctr"/>
          <a:endParaRPr lang="ru-RU"/>
        </a:p>
      </dgm:t>
    </dgm:pt>
    <dgm:pt modelId="{9B28C0CA-B76B-4D48-8537-0CC1D74BA314}" type="sibTrans" cxnId="{79172F5C-C572-4C63-96EA-C0D5380E6C30}">
      <dgm:prSet/>
      <dgm:spPr/>
      <dgm:t>
        <a:bodyPr/>
        <a:lstStyle/>
        <a:p>
          <a:pPr algn="ctr"/>
          <a:endParaRPr lang="ru-RU"/>
        </a:p>
      </dgm:t>
    </dgm:pt>
    <dgm:pt modelId="{ED62BFD6-F881-44C1-A0BB-2AAF68BACFAF}" type="pres">
      <dgm:prSet presAssocID="{1B6FA19E-44FB-4662-BA6F-0F530E7AE1F3}" presName="linear" presStyleCnt="0">
        <dgm:presLayoutVars>
          <dgm:animLvl val="lvl"/>
          <dgm:resizeHandles val="exact"/>
        </dgm:presLayoutVars>
      </dgm:prSet>
      <dgm:spPr/>
    </dgm:pt>
    <dgm:pt modelId="{3574AB94-7C4A-4C0A-9689-F9211AF2FCAC}" type="pres">
      <dgm:prSet presAssocID="{0A1EDA22-E9C3-4CBE-B4E9-322465CB4859}" presName="parentText" presStyleLbl="node1" presStyleIdx="0" presStyleCnt="1">
        <dgm:presLayoutVars>
          <dgm:chMax val="0"/>
          <dgm:bulletEnabled val="1"/>
        </dgm:presLayoutVars>
      </dgm:prSet>
      <dgm:spPr/>
    </dgm:pt>
  </dgm:ptLst>
  <dgm:cxnLst>
    <dgm:cxn modelId="{1F1C2A2F-AD64-42A3-8315-C6CF9EFE7442}" type="presOf" srcId="{1B6FA19E-44FB-4662-BA6F-0F530E7AE1F3}" destId="{ED62BFD6-F881-44C1-A0BB-2AAF68BACFAF}" srcOrd="0" destOrd="0" presId="urn:microsoft.com/office/officeart/2005/8/layout/vList2"/>
    <dgm:cxn modelId="{C641B501-6731-4CA9-B839-B62E15805A73}" type="presOf" srcId="{0A1EDA22-E9C3-4CBE-B4E9-322465CB4859}" destId="{3574AB94-7C4A-4C0A-9689-F9211AF2FCAC}" srcOrd="0" destOrd="0" presId="urn:microsoft.com/office/officeart/2005/8/layout/vList2"/>
    <dgm:cxn modelId="{79172F5C-C572-4C63-96EA-C0D5380E6C30}" srcId="{1B6FA19E-44FB-4662-BA6F-0F530E7AE1F3}" destId="{0A1EDA22-E9C3-4CBE-B4E9-322465CB4859}" srcOrd="0" destOrd="0" parTransId="{6CAB036E-F3B8-4884-B5A2-02E4CE611C89}" sibTransId="{9B28C0CA-B76B-4D48-8537-0CC1D74BA314}"/>
    <dgm:cxn modelId="{A8A217E9-70E4-4CDA-B754-C44419B9C791}" type="presParOf" srcId="{ED62BFD6-F881-44C1-A0BB-2AAF68BACFAF}" destId="{3574AB94-7C4A-4C0A-9689-F9211AF2FC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B34E97-7BC8-4783-B12A-E1A1BE58C85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378919E-631D-4A43-B44C-B765CD15DF93}">
      <dgm:prSet/>
      <dgm:spPr/>
      <dgm:t>
        <a:bodyPr/>
        <a:lstStyle/>
        <a:p>
          <a:r>
            <a:rPr lang="ru-RU" b="1" i="0"/>
            <a:t>Изменено легальное определение ноу-хау ст.1465 ГК РФ </a:t>
          </a:r>
          <a:endParaRPr lang="ru-RU"/>
        </a:p>
      </dgm:t>
    </dgm:pt>
    <dgm:pt modelId="{1F316B03-9431-4364-ADEC-079D22F9C458}" type="parTrans" cxnId="{D2B24B99-C373-4ADB-B7F3-7F4BA85B5188}">
      <dgm:prSet/>
      <dgm:spPr/>
      <dgm:t>
        <a:bodyPr/>
        <a:lstStyle/>
        <a:p>
          <a:endParaRPr lang="ru-RU"/>
        </a:p>
      </dgm:t>
    </dgm:pt>
    <dgm:pt modelId="{A63F7B09-402E-4444-A70E-C7095905A15B}" type="sibTrans" cxnId="{D2B24B99-C373-4ADB-B7F3-7F4BA85B5188}">
      <dgm:prSet/>
      <dgm:spPr/>
      <dgm:t>
        <a:bodyPr/>
        <a:lstStyle/>
        <a:p>
          <a:endParaRPr lang="ru-RU"/>
        </a:p>
      </dgm:t>
    </dgm:pt>
    <dgm:pt modelId="{6AE4BD49-F33D-4CEB-BF44-0843AE6A3F83}" type="pres">
      <dgm:prSet presAssocID="{C8B34E97-7BC8-4783-B12A-E1A1BE58C856}" presName="linear" presStyleCnt="0">
        <dgm:presLayoutVars>
          <dgm:animLvl val="lvl"/>
          <dgm:resizeHandles val="exact"/>
        </dgm:presLayoutVars>
      </dgm:prSet>
      <dgm:spPr/>
    </dgm:pt>
    <dgm:pt modelId="{8BCDE704-76C3-4057-9A13-54753F708D9A}" type="pres">
      <dgm:prSet presAssocID="{9378919E-631D-4A43-B44C-B765CD15DF93}" presName="parentText" presStyleLbl="node1" presStyleIdx="0" presStyleCnt="1">
        <dgm:presLayoutVars>
          <dgm:chMax val="0"/>
          <dgm:bulletEnabled val="1"/>
        </dgm:presLayoutVars>
      </dgm:prSet>
      <dgm:spPr/>
    </dgm:pt>
  </dgm:ptLst>
  <dgm:cxnLst>
    <dgm:cxn modelId="{B2459922-AB36-4DF5-A0AD-3929741A9F01}" type="presOf" srcId="{9378919E-631D-4A43-B44C-B765CD15DF93}" destId="{8BCDE704-76C3-4057-9A13-54753F708D9A}" srcOrd="0" destOrd="0" presId="urn:microsoft.com/office/officeart/2005/8/layout/vList2"/>
    <dgm:cxn modelId="{D2B24B99-C373-4ADB-B7F3-7F4BA85B5188}" srcId="{C8B34E97-7BC8-4783-B12A-E1A1BE58C856}" destId="{9378919E-631D-4A43-B44C-B765CD15DF93}" srcOrd="0" destOrd="0" parTransId="{1F316B03-9431-4364-ADEC-079D22F9C458}" sibTransId="{A63F7B09-402E-4444-A70E-C7095905A15B}"/>
    <dgm:cxn modelId="{884D31DB-7C8D-4D75-ADDB-A397F3085AC1}" type="presOf" srcId="{C8B34E97-7BC8-4783-B12A-E1A1BE58C856}" destId="{6AE4BD49-F33D-4CEB-BF44-0843AE6A3F83}" srcOrd="0" destOrd="0" presId="urn:microsoft.com/office/officeart/2005/8/layout/vList2"/>
    <dgm:cxn modelId="{947AB29B-DCAA-42E9-9505-1E7144124B84}" type="presParOf" srcId="{6AE4BD49-F33D-4CEB-BF44-0843AE6A3F83}" destId="{8BCDE704-76C3-4057-9A13-54753F708D9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B34E97-7BC8-4783-B12A-E1A1BE58C8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378919E-631D-4A43-B44C-B765CD15DF93}">
      <dgm:prSet/>
      <dgm:spPr/>
      <dgm:t>
        <a:bodyPr/>
        <a:lstStyle/>
        <a:p>
          <a:r>
            <a:rPr lang="ru-RU" dirty="0"/>
            <a:t>Новое понятие полезной модели</a:t>
          </a:r>
        </a:p>
      </dgm:t>
    </dgm:pt>
    <dgm:pt modelId="{1F316B03-9431-4364-ADEC-079D22F9C458}" type="parTrans" cxnId="{D2B24B99-C373-4ADB-B7F3-7F4BA85B5188}">
      <dgm:prSet/>
      <dgm:spPr/>
      <dgm:t>
        <a:bodyPr/>
        <a:lstStyle/>
        <a:p>
          <a:endParaRPr lang="ru-RU"/>
        </a:p>
      </dgm:t>
    </dgm:pt>
    <dgm:pt modelId="{A63F7B09-402E-4444-A70E-C7095905A15B}" type="sibTrans" cxnId="{D2B24B99-C373-4ADB-B7F3-7F4BA85B5188}">
      <dgm:prSet/>
      <dgm:spPr/>
      <dgm:t>
        <a:bodyPr/>
        <a:lstStyle/>
        <a:p>
          <a:endParaRPr lang="ru-RU"/>
        </a:p>
      </dgm:t>
    </dgm:pt>
    <dgm:pt modelId="{6AE4BD49-F33D-4CEB-BF44-0843AE6A3F83}" type="pres">
      <dgm:prSet presAssocID="{C8B34E97-7BC8-4783-B12A-E1A1BE58C856}" presName="linear" presStyleCnt="0">
        <dgm:presLayoutVars>
          <dgm:animLvl val="lvl"/>
          <dgm:resizeHandles val="exact"/>
        </dgm:presLayoutVars>
      </dgm:prSet>
      <dgm:spPr/>
    </dgm:pt>
    <dgm:pt modelId="{8BCDE704-76C3-4057-9A13-54753F708D9A}" type="pres">
      <dgm:prSet presAssocID="{9378919E-631D-4A43-B44C-B765CD15DF93}" presName="parentText" presStyleLbl="node1" presStyleIdx="0" presStyleCnt="1">
        <dgm:presLayoutVars>
          <dgm:chMax val="0"/>
          <dgm:bulletEnabled val="1"/>
        </dgm:presLayoutVars>
      </dgm:prSet>
      <dgm:spPr/>
    </dgm:pt>
  </dgm:ptLst>
  <dgm:cxnLst>
    <dgm:cxn modelId="{B2459922-AB36-4DF5-A0AD-3929741A9F01}" type="presOf" srcId="{9378919E-631D-4A43-B44C-B765CD15DF93}" destId="{8BCDE704-76C3-4057-9A13-54753F708D9A}" srcOrd="0" destOrd="0" presId="urn:microsoft.com/office/officeart/2005/8/layout/vList2"/>
    <dgm:cxn modelId="{D2B24B99-C373-4ADB-B7F3-7F4BA85B5188}" srcId="{C8B34E97-7BC8-4783-B12A-E1A1BE58C856}" destId="{9378919E-631D-4A43-B44C-B765CD15DF93}" srcOrd="0" destOrd="0" parTransId="{1F316B03-9431-4364-ADEC-079D22F9C458}" sibTransId="{A63F7B09-402E-4444-A70E-C7095905A15B}"/>
    <dgm:cxn modelId="{884D31DB-7C8D-4D75-ADDB-A397F3085AC1}" type="presOf" srcId="{C8B34E97-7BC8-4783-B12A-E1A1BE58C856}" destId="{6AE4BD49-F33D-4CEB-BF44-0843AE6A3F83}" srcOrd="0" destOrd="0" presId="urn:microsoft.com/office/officeart/2005/8/layout/vList2"/>
    <dgm:cxn modelId="{947AB29B-DCAA-42E9-9505-1E7144124B84}" type="presParOf" srcId="{6AE4BD49-F33D-4CEB-BF44-0843AE6A3F83}" destId="{8BCDE704-76C3-4057-9A13-54753F708D9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D9FD91-0A93-4CCE-B6AD-3F4D18D842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9D13BE6-D447-4D53-B3AE-9E6A49B741C5}">
      <dgm:prSet/>
      <dgm:spPr/>
      <dgm:t>
        <a:bodyPr/>
        <a:lstStyle/>
        <a:p>
          <a:r>
            <a:rPr lang="ru-RU" b="1" i="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товарных знаков, знаков обслуживания, коллективных знаков</a:t>
          </a:r>
          <a:br>
            <a:rPr lang="ru-RU" b="1" i="0"/>
          </a:br>
          <a:endParaRPr lang="ru-RU"/>
        </a:p>
      </dgm:t>
    </dgm:pt>
    <dgm:pt modelId="{0444A570-0650-4372-BCE8-6FCC1E1201C0}" type="parTrans" cxnId="{9AE1EB47-D27C-40EB-A920-E26330343CB8}">
      <dgm:prSet/>
      <dgm:spPr/>
      <dgm:t>
        <a:bodyPr/>
        <a:lstStyle/>
        <a:p>
          <a:endParaRPr lang="ru-RU"/>
        </a:p>
      </dgm:t>
    </dgm:pt>
    <dgm:pt modelId="{DAC94DC4-DB7C-448F-A92D-50A938415DDA}" type="sibTrans" cxnId="{9AE1EB47-D27C-40EB-A920-E26330343CB8}">
      <dgm:prSet/>
      <dgm:spPr/>
      <dgm:t>
        <a:bodyPr/>
        <a:lstStyle/>
        <a:p>
          <a:endParaRPr lang="ru-RU"/>
        </a:p>
      </dgm:t>
    </dgm:pt>
    <dgm:pt modelId="{F1B65882-93AF-428F-B2A3-D16EF58D8908}" type="pres">
      <dgm:prSet presAssocID="{C5D9FD91-0A93-4CCE-B6AD-3F4D18D842CB}" presName="linear" presStyleCnt="0">
        <dgm:presLayoutVars>
          <dgm:animLvl val="lvl"/>
          <dgm:resizeHandles val="exact"/>
        </dgm:presLayoutVars>
      </dgm:prSet>
      <dgm:spPr/>
    </dgm:pt>
    <dgm:pt modelId="{373804B9-D0AF-42B8-B8E2-66C731BCBDBE}" type="pres">
      <dgm:prSet presAssocID="{59D13BE6-D447-4D53-B3AE-9E6A49B741C5}" presName="parentText" presStyleLbl="node1" presStyleIdx="0" presStyleCnt="1">
        <dgm:presLayoutVars>
          <dgm:chMax val="0"/>
          <dgm:bulletEnabled val="1"/>
        </dgm:presLayoutVars>
      </dgm:prSet>
      <dgm:spPr/>
    </dgm:pt>
  </dgm:ptLst>
  <dgm:cxnLst>
    <dgm:cxn modelId="{DD82706B-432F-491E-8606-27128FB014FE}" type="presOf" srcId="{59D13BE6-D447-4D53-B3AE-9E6A49B741C5}" destId="{373804B9-D0AF-42B8-B8E2-66C731BCBDBE}" srcOrd="0" destOrd="0" presId="urn:microsoft.com/office/officeart/2005/8/layout/vList2"/>
    <dgm:cxn modelId="{04E8FF6D-EBEC-4AE8-A5D2-9176ACE7F3B3}" type="presOf" srcId="{C5D9FD91-0A93-4CCE-B6AD-3F4D18D842CB}" destId="{F1B65882-93AF-428F-B2A3-D16EF58D8908}" srcOrd="0" destOrd="0" presId="urn:microsoft.com/office/officeart/2005/8/layout/vList2"/>
    <dgm:cxn modelId="{9AE1EB47-D27C-40EB-A920-E26330343CB8}" srcId="{C5D9FD91-0A93-4CCE-B6AD-3F4D18D842CB}" destId="{59D13BE6-D447-4D53-B3AE-9E6A49B741C5}" srcOrd="0" destOrd="0" parTransId="{0444A570-0650-4372-BCE8-6FCC1E1201C0}" sibTransId="{DAC94DC4-DB7C-448F-A92D-50A938415DDA}"/>
    <dgm:cxn modelId="{7C06B319-871C-496D-959C-98622812B294}" type="presParOf" srcId="{F1B65882-93AF-428F-B2A3-D16EF58D8908}" destId="{373804B9-D0AF-42B8-B8E2-66C731BCBD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7288092-AB5B-4309-9C2F-0DCF09F260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72772A8-E317-4D45-8BBF-643D8E429CCB}">
      <dgm:prSet/>
      <dgm:spPr/>
      <dgm:t>
        <a:bodyPr/>
        <a:lstStyle/>
        <a:p>
          <a:pPr algn="ctr"/>
          <a:r>
            <a:rPr lang="ru-RU" b="1" i="0" dirty="0"/>
            <a:t>Административный регламент предоставления государственной услуги по государственной регистрации товарного знака, знака обслуживания, коллективного знака и выдаче свидетельств на товарный знак, знак обслуживания, коллективный знак, их дубликатов</a:t>
          </a:r>
          <a:br>
            <a:rPr lang="ru-RU" b="1" i="0" dirty="0"/>
          </a:br>
          <a:endParaRPr lang="ru-RU" dirty="0"/>
        </a:p>
      </dgm:t>
    </dgm:pt>
    <dgm:pt modelId="{4EC65582-2877-4401-97F3-18BBF7DBD7EE}" type="parTrans" cxnId="{B4F4C186-91EA-462A-97FB-05FF516F890D}">
      <dgm:prSet/>
      <dgm:spPr/>
      <dgm:t>
        <a:bodyPr/>
        <a:lstStyle/>
        <a:p>
          <a:endParaRPr lang="ru-RU"/>
        </a:p>
      </dgm:t>
    </dgm:pt>
    <dgm:pt modelId="{7714E8E1-991D-45EC-96E0-9EE502B358E4}" type="sibTrans" cxnId="{B4F4C186-91EA-462A-97FB-05FF516F890D}">
      <dgm:prSet/>
      <dgm:spPr/>
      <dgm:t>
        <a:bodyPr/>
        <a:lstStyle/>
        <a:p>
          <a:endParaRPr lang="ru-RU"/>
        </a:p>
      </dgm:t>
    </dgm:pt>
    <dgm:pt modelId="{283BABF7-2EB5-43AF-AAAA-F9BBD955D885}" type="pres">
      <dgm:prSet presAssocID="{87288092-AB5B-4309-9C2F-0DCF09F26040}" presName="linear" presStyleCnt="0">
        <dgm:presLayoutVars>
          <dgm:animLvl val="lvl"/>
          <dgm:resizeHandles val="exact"/>
        </dgm:presLayoutVars>
      </dgm:prSet>
      <dgm:spPr/>
    </dgm:pt>
    <dgm:pt modelId="{939F6082-1B24-4103-A831-37EDF687676F}" type="pres">
      <dgm:prSet presAssocID="{472772A8-E317-4D45-8BBF-643D8E429CCB}" presName="parentText" presStyleLbl="node1" presStyleIdx="0" presStyleCnt="1">
        <dgm:presLayoutVars>
          <dgm:chMax val="0"/>
          <dgm:bulletEnabled val="1"/>
        </dgm:presLayoutVars>
      </dgm:prSet>
      <dgm:spPr/>
    </dgm:pt>
  </dgm:ptLst>
  <dgm:cxnLst>
    <dgm:cxn modelId="{20B63805-6C35-4888-B3B2-1F188920C5A5}" type="presOf" srcId="{472772A8-E317-4D45-8BBF-643D8E429CCB}" destId="{939F6082-1B24-4103-A831-37EDF687676F}" srcOrd="0" destOrd="0" presId="urn:microsoft.com/office/officeart/2005/8/layout/vList2"/>
    <dgm:cxn modelId="{D285494A-8B6F-4A3E-BAD5-7158EC5E82B6}" type="presOf" srcId="{87288092-AB5B-4309-9C2F-0DCF09F26040}" destId="{283BABF7-2EB5-43AF-AAAA-F9BBD955D885}" srcOrd="0" destOrd="0" presId="urn:microsoft.com/office/officeart/2005/8/layout/vList2"/>
    <dgm:cxn modelId="{B4F4C186-91EA-462A-97FB-05FF516F890D}" srcId="{87288092-AB5B-4309-9C2F-0DCF09F26040}" destId="{472772A8-E317-4D45-8BBF-643D8E429CCB}" srcOrd="0" destOrd="0" parTransId="{4EC65582-2877-4401-97F3-18BBF7DBD7EE}" sibTransId="{7714E8E1-991D-45EC-96E0-9EE502B358E4}"/>
    <dgm:cxn modelId="{57E043D1-AD6E-4586-A5E0-75D467665211}" type="presParOf" srcId="{283BABF7-2EB5-43AF-AAAA-F9BBD955D885}" destId="{939F6082-1B24-4103-A831-37EDF68767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F5FCF0-B226-4199-AB48-B3491D2F089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4B3C7DA-7F74-4949-ACF1-FB672A28DAF5}">
      <dgm:prSet/>
      <dgm:spPr/>
      <dgm:t>
        <a:bodyPr/>
        <a:lstStyle/>
        <a:p>
          <a:pPr algn="ctr"/>
          <a:r>
            <a:rPr lang="ru-RU" b="1" i="0" dirty="0"/>
            <a:t>Административного регламента предоставления Федеральной службой по интеллектуальной собственности государственной услуги по продлению срока действия исключительного права на товарный знак, знак обслуживания, коллективный знак </a:t>
          </a:r>
          <a:endParaRPr lang="ru-RU" dirty="0"/>
        </a:p>
      </dgm:t>
    </dgm:pt>
    <dgm:pt modelId="{9C209C8E-0390-468C-BD21-EAFF18545466}" type="parTrans" cxnId="{59A69B06-4115-4D10-AAD6-84AE759B763C}">
      <dgm:prSet/>
      <dgm:spPr/>
      <dgm:t>
        <a:bodyPr/>
        <a:lstStyle/>
        <a:p>
          <a:endParaRPr lang="ru-RU"/>
        </a:p>
      </dgm:t>
    </dgm:pt>
    <dgm:pt modelId="{85BB8CF6-690D-4692-B412-3924D03F971F}" type="sibTrans" cxnId="{59A69B06-4115-4D10-AAD6-84AE759B763C}">
      <dgm:prSet/>
      <dgm:spPr/>
      <dgm:t>
        <a:bodyPr/>
        <a:lstStyle/>
        <a:p>
          <a:endParaRPr lang="ru-RU"/>
        </a:p>
      </dgm:t>
    </dgm:pt>
    <dgm:pt modelId="{9428F28F-DD26-41A0-B7F2-20018BC744CC}" type="pres">
      <dgm:prSet presAssocID="{B9F5FCF0-B226-4199-AB48-B3491D2F089F}" presName="linear" presStyleCnt="0">
        <dgm:presLayoutVars>
          <dgm:animLvl val="lvl"/>
          <dgm:resizeHandles val="exact"/>
        </dgm:presLayoutVars>
      </dgm:prSet>
      <dgm:spPr/>
    </dgm:pt>
    <dgm:pt modelId="{E46882DA-9C7F-436C-A269-20BEEBABAC9A}" type="pres">
      <dgm:prSet presAssocID="{14B3C7DA-7F74-4949-ACF1-FB672A28DAF5}" presName="parentText" presStyleLbl="node1" presStyleIdx="0" presStyleCnt="1">
        <dgm:presLayoutVars>
          <dgm:chMax val="0"/>
          <dgm:bulletEnabled val="1"/>
        </dgm:presLayoutVars>
      </dgm:prSet>
      <dgm:spPr/>
    </dgm:pt>
  </dgm:ptLst>
  <dgm:cxnLst>
    <dgm:cxn modelId="{139DF710-9035-4D6D-92A2-A5D7B306E4FB}" type="presOf" srcId="{B9F5FCF0-B226-4199-AB48-B3491D2F089F}" destId="{9428F28F-DD26-41A0-B7F2-20018BC744CC}" srcOrd="0" destOrd="0" presId="urn:microsoft.com/office/officeart/2005/8/layout/vList2"/>
    <dgm:cxn modelId="{59A69B06-4115-4D10-AAD6-84AE759B763C}" srcId="{B9F5FCF0-B226-4199-AB48-B3491D2F089F}" destId="{14B3C7DA-7F74-4949-ACF1-FB672A28DAF5}" srcOrd="0" destOrd="0" parTransId="{9C209C8E-0390-468C-BD21-EAFF18545466}" sibTransId="{85BB8CF6-690D-4692-B412-3924D03F971F}"/>
    <dgm:cxn modelId="{A0EFEC0C-D9F5-488E-AC82-37933F6EC90E}" type="presOf" srcId="{14B3C7DA-7F74-4949-ACF1-FB672A28DAF5}" destId="{E46882DA-9C7F-436C-A269-20BEEBABAC9A}" srcOrd="0" destOrd="0" presId="urn:microsoft.com/office/officeart/2005/8/layout/vList2"/>
    <dgm:cxn modelId="{B4FD8F0D-ADD3-468A-81C4-0A325DEDB1EE}" type="presParOf" srcId="{9428F28F-DD26-41A0-B7F2-20018BC744CC}" destId="{E46882DA-9C7F-436C-A269-20BEEBABAC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E48539-88B5-4F39-A358-D982ACE239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7A93BF6-5BF3-4794-8299-BAE23DFC9B02}">
      <dgm:prSet/>
      <dgm:spPr/>
      <dgm:t>
        <a:bodyPr/>
        <a:lstStyle/>
        <a:p>
          <a:pPr algn="ctr"/>
          <a:r>
            <a:rPr lang="ru-RU" b="1" i="0" dirty="0"/>
            <a:t>Правила составления, подачи и рассмотрения документов, являющихся основанием для осуществления юридически значимых действий по государственной регистрации НМПТ и предоставлению исключительного права на такое наименование, а также по предоставлению исключительного права на ранее зарегистрированное НМПТ, Требований к документам, содержащимся в заявке на государственную регистрацию НМПТ</a:t>
          </a:r>
          <a:br>
            <a:rPr lang="ru-RU" b="1" i="0" dirty="0"/>
          </a:br>
          <a:endParaRPr lang="ru-RU" dirty="0"/>
        </a:p>
      </dgm:t>
    </dgm:pt>
    <dgm:pt modelId="{96A16771-5FED-476B-940C-2615F6140868}" type="parTrans" cxnId="{31D49D75-EE29-4473-89D5-32799A5BA25A}">
      <dgm:prSet/>
      <dgm:spPr/>
      <dgm:t>
        <a:bodyPr/>
        <a:lstStyle/>
        <a:p>
          <a:endParaRPr lang="ru-RU"/>
        </a:p>
      </dgm:t>
    </dgm:pt>
    <dgm:pt modelId="{B9BC249A-45AD-4974-A84C-41FDC750BF09}" type="sibTrans" cxnId="{31D49D75-EE29-4473-89D5-32799A5BA25A}">
      <dgm:prSet/>
      <dgm:spPr/>
      <dgm:t>
        <a:bodyPr/>
        <a:lstStyle/>
        <a:p>
          <a:endParaRPr lang="ru-RU"/>
        </a:p>
      </dgm:t>
    </dgm:pt>
    <dgm:pt modelId="{A0106BEC-0020-4BEC-B94B-1AA304B89483}" type="pres">
      <dgm:prSet presAssocID="{90E48539-88B5-4F39-A358-D982ACE239FA}" presName="linear" presStyleCnt="0">
        <dgm:presLayoutVars>
          <dgm:animLvl val="lvl"/>
          <dgm:resizeHandles val="exact"/>
        </dgm:presLayoutVars>
      </dgm:prSet>
      <dgm:spPr/>
    </dgm:pt>
    <dgm:pt modelId="{9D85B578-98CF-44F6-AB09-E227A847EA5D}" type="pres">
      <dgm:prSet presAssocID="{97A93BF6-5BF3-4794-8299-BAE23DFC9B02}" presName="parentText" presStyleLbl="node1" presStyleIdx="0" presStyleCnt="1">
        <dgm:presLayoutVars>
          <dgm:chMax val="0"/>
          <dgm:bulletEnabled val="1"/>
        </dgm:presLayoutVars>
      </dgm:prSet>
      <dgm:spPr/>
    </dgm:pt>
  </dgm:ptLst>
  <dgm:cxnLst>
    <dgm:cxn modelId="{31D49D75-EE29-4473-89D5-32799A5BA25A}" srcId="{90E48539-88B5-4F39-A358-D982ACE239FA}" destId="{97A93BF6-5BF3-4794-8299-BAE23DFC9B02}" srcOrd="0" destOrd="0" parTransId="{96A16771-5FED-476B-940C-2615F6140868}" sibTransId="{B9BC249A-45AD-4974-A84C-41FDC750BF09}"/>
    <dgm:cxn modelId="{9183C071-9E47-4C5A-9817-EA274F2A88DA}" type="presOf" srcId="{90E48539-88B5-4F39-A358-D982ACE239FA}" destId="{A0106BEC-0020-4BEC-B94B-1AA304B89483}" srcOrd="0" destOrd="0" presId="urn:microsoft.com/office/officeart/2005/8/layout/vList2"/>
    <dgm:cxn modelId="{39BF118C-012A-4FCA-B9CB-73DF210679B6}" type="presOf" srcId="{97A93BF6-5BF3-4794-8299-BAE23DFC9B02}" destId="{9D85B578-98CF-44F6-AB09-E227A847EA5D}" srcOrd="0" destOrd="0" presId="urn:microsoft.com/office/officeart/2005/8/layout/vList2"/>
    <dgm:cxn modelId="{302B17FB-48EE-47EB-8C59-245B2FA17274}" type="presParOf" srcId="{A0106BEC-0020-4BEC-B94B-1AA304B89483}" destId="{9D85B578-98CF-44F6-AB09-E227A847EA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D3172-8FF4-4B6E-A25D-8A2067A672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BEC29FC-D38E-43BA-9271-DC7EB630BB26}">
      <dgm:prSet/>
      <dgm:spPr/>
      <dgm:t>
        <a:bodyPr/>
        <a:lstStyle/>
        <a:p>
          <a:r>
            <a:rPr lang="ru-RU" b="1" i="0" dirty="0"/>
            <a:t>Преобразование заявки на изобретение или полезную модель, промышленный образец ст. 1379  ГК РФ</a:t>
          </a:r>
          <a:endParaRPr lang="ru-RU" dirty="0"/>
        </a:p>
      </dgm:t>
    </dgm:pt>
    <dgm:pt modelId="{93F4D12E-C3D1-4679-BCAC-4AA939D996E1}" type="parTrans" cxnId="{A84E00E8-75FE-4EEF-A542-621A8C8E11B9}">
      <dgm:prSet/>
      <dgm:spPr/>
      <dgm:t>
        <a:bodyPr/>
        <a:lstStyle/>
        <a:p>
          <a:endParaRPr lang="ru-RU"/>
        </a:p>
      </dgm:t>
    </dgm:pt>
    <dgm:pt modelId="{47FC54D5-859B-4416-A7DC-0350FCAB589F}" type="sibTrans" cxnId="{A84E00E8-75FE-4EEF-A542-621A8C8E11B9}">
      <dgm:prSet/>
      <dgm:spPr/>
      <dgm:t>
        <a:bodyPr/>
        <a:lstStyle/>
        <a:p>
          <a:endParaRPr lang="ru-RU"/>
        </a:p>
      </dgm:t>
    </dgm:pt>
    <dgm:pt modelId="{8E8A46B2-84EB-4A35-BD8D-3178D470C85C}" type="pres">
      <dgm:prSet presAssocID="{9C5D3172-8FF4-4B6E-A25D-8A2067A672B0}" presName="linear" presStyleCnt="0">
        <dgm:presLayoutVars>
          <dgm:animLvl val="lvl"/>
          <dgm:resizeHandles val="exact"/>
        </dgm:presLayoutVars>
      </dgm:prSet>
      <dgm:spPr/>
    </dgm:pt>
    <dgm:pt modelId="{9F499C1D-1593-4524-AEF0-F65DCE6ADB1B}" type="pres">
      <dgm:prSet presAssocID="{EBEC29FC-D38E-43BA-9271-DC7EB630BB26}" presName="parentText" presStyleLbl="node1" presStyleIdx="0" presStyleCnt="1">
        <dgm:presLayoutVars>
          <dgm:chMax val="0"/>
          <dgm:bulletEnabled val="1"/>
        </dgm:presLayoutVars>
      </dgm:prSet>
      <dgm:spPr/>
    </dgm:pt>
  </dgm:ptLst>
  <dgm:cxnLst>
    <dgm:cxn modelId="{AAC992BD-5461-4E68-A81F-2CCFCF1D0023}" type="presOf" srcId="{EBEC29FC-D38E-43BA-9271-DC7EB630BB26}" destId="{9F499C1D-1593-4524-AEF0-F65DCE6ADB1B}" srcOrd="0" destOrd="0" presId="urn:microsoft.com/office/officeart/2005/8/layout/vList2"/>
    <dgm:cxn modelId="{216D4E52-584B-412E-BAA9-258E21CA91D1}" type="presOf" srcId="{9C5D3172-8FF4-4B6E-A25D-8A2067A672B0}" destId="{8E8A46B2-84EB-4A35-BD8D-3178D470C85C}" srcOrd="0" destOrd="0" presId="urn:microsoft.com/office/officeart/2005/8/layout/vList2"/>
    <dgm:cxn modelId="{A84E00E8-75FE-4EEF-A542-621A8C8E11B9}" srcId="{9C5D3172-8FF4-4B6E-A25D-8A2067A672B0}" destId="{EBEC29FC-D38E-43BA-9271-DC7EB630BB26}" srcOrd="0" destOrd="0" parTransId="{93F4D12E-C3D1-4679-BCAC-4AA939D996E1}" sibTransId="{47FC54D5-859B-4416-A7DC-0350FCAB589F}"/>
    <dgm:cxn modelId="{BC2E66AA-B0C1-4AAC-B60C-5ACFF0D8C02A}" type="presParOf" srcId="{8E8A46B2-84EB-4A35-BD8D-3178D470C85C}" destId="{9F499C1D-1593-4524-AEF0-F65DCE6ADB1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2179FA3-F0CE-415A-964E-2B5910E49C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8317BF7-834E-45BA-8CD4-6DDFD0E93603}">
      <dgm:prSet/>
      <dgm:spPr/>
      <dgm:t>
        <a:bodyPr/>
        <a:lstStyle/>
        <a:p>
          <a:pPr algn="ctr"/>
          <a:r>
            <a:rPr lang="ru-RU" b="1" i="0"/>
            <a:t>Административного регламента предоставления  по государственной регистрации НМПТ и предоставлению исключительного права на такое наименование, а также предоставлению исключительного права на ранее зарегистрированное НМПТ и выдаче свидетельства об исключительном праве на НМПТ </a:t>
          </a:r>
          <a:endParaRPr lang="ru-RU"/>
        </a:p>
      </dgm:t>
    </dgm:pt>
    <dgm:pt modelId="{AD94096C-740E-415F-8D6C-381FA13878FE}" type="parTrans" cxnId="{CA23696B-E3B2-48EF-8737-7D5C169D0380}">
      <dgm:prSet/>
      <dgm:spPr/>
      <dgm:t>
        <a:bodyPr/>
        <a:lstStyle/>
        <a:p>
          <a:endParaRPr lang="ru-RU"/>
        </a:p>
      </dgm:t>
    </dgm:pt>
    <dgm:pt modelId="{ABDEECEB-DF49-44A4-9084-582F69E013C6}" type="sibTrans" cxnId="{CA23696B-E3B2-48EF-8737-7D5C169D0380}">
      <dgm:prSet/>
      <dgm:spPr/>
      <dgm:t>
        <a:bodyPr/>
        <a:lstStyle/>
        <a:p>
          <a:endParaRPr lang="ru-RU"/>
        </a:p>
      </dgm:t>
    </dgm:pt>
    <dgm:pt modelId="{434AA47E-3057-42F5-8A86-C24E52425A14}" type="pres">
      <dgm:prSet presAssocID="{82179FA3-F0CE-415A-964E-2B5910E49CBF}" presName="linear" presStyleCnt="0">
        <dgm:presLayoutVars>
          <dgm:animLvl val="lvl"/>
          <dgm:resizeHandles val="exact"/>
        </dgm:presLayoutVars>
      </dgm:prSet>
      <dgm:spPr/>
    </dgm:pt>
    <dgm:pt modelId="{2ADD897A-8571-47B8-A6FA-1BF35FE0336A}" type="pres">
      <dgm:prSet presAssocID="{58317BF7-834E-45BA-8CD4-6DDFD0E93603}" presName="parentText" presStyleLbl="node1" presStyleIdx="0" presStyleCnt="1">
        <dgm:presLayoutVars>
          <dgm:chMax val="0"/>
          <dgm:bulletEnabled val="1"/>
        </dgm:presLayoutVars>
      </dgm:prSet>
      <dgm:spPr/>
    </dgm:pt>
  </dgm:ptLst>
  <dgm:cxnLst>
    <dgm:cxn modelId="{CA23696B-E3B2-48EF-8737-7D5C169D0380}" srcId="{82179FA3-F0CE-415A-964E-2B5910E49CBF}" destId="{58317BF7-834E-45BA-8CD4-6DDFD0E93603}" srcOrd="0" destOrd="0" parTransId="{AD94096C-740E-415F-8D6C-381FA13878FE}" sibTransId="{ABDEECEB-DF49-44A4-9084-582F69E013C6}"/>
    <dgm:cxn modelId="{06DF906C-D8B9-48C1-B3FC-C89C28047F5E}" type="presOf" srcId="{82179FA3-F0CE-415A-964E-2B5910E49CBF}" destId="{434AA47E-3057-42F5-8A86-C24E52425A14}" srcOrd="0" destOrd="0" presId="urn:microsoft.com/office/officeart/2005/8/layout/vList2"/>
    <dgm:cxn modelId="{5DAA9A90-3EA0-4F33-8009-C9C238E87D4B}" type="presOf" srcId="{58317BF7-834E-45BA-8CD4-6DDFD0E93603}" destId="{2ADD897A-8571-47B8-A6FA-1BF35FE0336A}" srcOrd="0" destOrd="0" presId="urn:microsoft.com/office/officeart/2005/8/layout/vList2"/>
    <dgm:cxn modelId="{9033AE34-0678-4305-A6F3-BA8A0A193849}" type="presParOf" srcId="{434AA47E-3057-42F5-8A86-C24E52425A14}" destId="{2ADD897A-8571-47B8-A6FA-1BF35FE033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44B189-5FDF-46D1-AD4B-7CF17E69A4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2432852-3D47-4D34-9EBB-03E6FBCFA05E}">
      <dgm:prSet/>
      <dgm:spPr/>
      <dgm:t>
        <a:bodyPr/>
        <a:lstStyle/>
        <a:p>
          <a:r>
            <a:rPr lang="ru-RU" b="1" i="0"/>
            <a:t>Административного регламента предоставления Федеральной службой по интеллектуальной собственности государственной услуги по продлению срока действия наименование места происхождения товара </a:t>
          </a:r>
          <a:endParaRPr lang="ru-RU"/>
        </a:p>
      </dgm:t>
    </dgm:pt>
    <dgm:pt modelId="{4F3C0B02-9C10-40D7-9475-4955B43151BB}" type="parTrans" cxnId="{DB3DDF0B-62F4-4BBB-B8F2-A0AEDDDB1526}">
      <dgm:prSet/>
      <dgm:spPr/>
      <dgm:t>
        <a:bodyPr/>
        <a:lstStyle/>
        <a:p>
          <a:endParaRPr lang="ru-RU"/>
        </a:p>
      </dgm:t>
    </dgm:pt>
    <dgm:pt modelId="{17179892-7BB2-42DF-8046-29F89659D429}" type="sibTrans" cxnId="{DB3DDF0B-62F4-4BBB-B8F2-A0AEDDDB1526}">
      <dgm:prSet/>
      <dgm:spPr/>
      <dgm:t>
        <a:bodyPr/>
        <a:lstStyle/>
        <a:p>
          <a:endParaRPr lang="ru-RU"/>
        </a:p>
      </dgm:t>
    </dgm:pt>
    <dgm:pt modelId="{D40BABBF-F292-476D-9E20-A333596B8D84}" type="pres">
      <dgm:prSet presAssocID="{7F44B189-5FDF-46D1-AD4B-7CF17E69A4ED}" presName="linear" presStyleCnt="0">
        <dgm:presLayoutVars>
          <dgm:animLvl val="lvl"/>
          <dgm:resizeHandles val="exact"/>
        </dgm:presLayoutVars>
      </dgm:prSet>
      <dgm:spPr/>
    </dgm:pt>
    <dgm:pt modelId="{1FBF5C8A-1CD1-4392-B744-57F8EC2CC2F1}" type="pres">
      <dgm:prSet presAssocID="{52432852-3D47-4D34-9EBB-03E6FBCFA05E}" presName="parentText" presStyleLbl="node1" presStyleIdx="0" presStyleCnt="1" custLinFactNeighborX="-30" custLinFactNeighborY="-4597">
        <dgm:presLayoutVars>
          <dgm:chMax val="0"/>
          <dgm:bulletEnabled val="1"/>
        </dgm:presLayoutVars>
      </dgm:prSet>
      <dgm:spPr/>
    </dgm:pt>
  </dgm:ptLst>
  <dgm:cxnLst>
    <dgm:cxn modelId="{4787520C-A46D-4551-B008-84CA8B1ED1CB}" type="presOf" srcId="{7F44B189-5FDF-46D1-AD4B-7CF17E69A4ED}" destId="{D40BABBF-F292-476D-9E20-A333596B8D84}" srcOrd="0" destOrd="0" presId="urn:microsoft.com/office/officeart/2005/8/layout/vList2"/>
    <dgm:cxn modelId="{AD34B328-903F-41E0-8367-5AC73631510A}" type="presOf" srcId="{52432852-3D47-4D34-9EBB-03E6FBCFA05E}" destId="{1FBF5C8A-1CD1-4392-B744-57F8EC2CC2F1}" srcOrd="0" destOrd="0" presId="urn:microsoft.com/office/officeart/2005/8/layout/vList2"/>
    <dgm:cxn modelId="{DB3DDF0B-62F4-4BBB-B8F2-A0AEDDDB1526}" srcId="{7F44B189-5FDF-46D1-AD4B-7CF17E69A4ED}" destId="{52432852-3D47-4D34-9EBB-03E6FBCFA05E}" srcOrd="0" destOrd="0" parTransId="{4F3C0B02-9C10-40D7-9475-4955B43151BB}" sibTransId="{17179892-7BB2-42DF-8046-29F89659D429}"/>
    <dgm:cxn modelId="{758FD5CC-08DE-4D36-BEC1-82435B1694D8}" type="presParOf" srcId="{D40BABBF-F292-476D-9E20-A333596B8D84}" destId="{1FBF5C8A-1CD1-4392-B744-57F8EC2CC2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464E2A8-9650-421A-9309-AEA3DE6E30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57AF5FA-1D35-4CDC-AA4F-B8E514FB04DE}">
      <dgm:prSet custT="1"/>
      <dgm:spPr/>
      <dgm:t>
        <a:bodyPr/>
        <a:lstStyle/>
        <a:p>
          <a:pPr algn="ctr"/>
          <a:endParaRPr lang="ru-RU" sz="1600" b="1" i="0" dirty="0"/>
        </a:p>
        <a:p>
          <a:pPr algn="ctr"/>
          <a:r>
            <a:rPr lang="ru-RU" sz="1600" b="1" i="0" dirty="0"/>
            <a:t>Порядок преобразования коллективного знака в товарный знак, знак обслуживания и наоборот</a:t>
          </a:r>
          <a:br>
            <a:rPr lang="ru-RU" sz="1600" b="1" i="0" dirty="0"/>
          </a:br>
          <a:endParaRPr lang="ru-RU" sz="1600" dirty="0"/>
        </a:p>
      </dgm:t>
    </dgm:pt>
    <dgm:pt modelId="{345F95D3-0E01-41C5-90CA-7770441C14C5}" type="parTrans" cxnId="{035304AA-36D7-41CF-A419-55EAC0232758}">
      <dgm:prSet/>
      <dgm:spPr/>
      <dgm:t>
        <a:bodyPr/>
        <a:lstStyle/>
        <a:p>
          <a:endParaRPr lang="ru-RU"/>
        </a:p>
      </dgm:t>
    </dgm:pt>
    <dgm:pt modelId="{1DAEE2E7-B560-4FE4-8128-5C396ACEBE09}" type="sibTrans" cxnId="{035304AA-36D7-41CF-A419-55EAC0232758}">
      <dgm:prSet/>
      <dgm:spPr/>
      <dgm:t>
        <a:bodyPr/>
        <a:lstStyle/>
        <a:p>
          <a:endParaRPr lang="ru-RU"/>
        </a:p>
      </dgm:t>
    </dgm:pt>
    <dgm:pt modelId="{F596CED2-0077-4660-9E6C-1367703C9DEA}" type="pres">
      <dgm:prSet presAssocID="{4464E2A8-9650-421A-9309-AEA3DE6E30A8}" presName="linear" presStyleCnt="0">
        <dgm:presLayoutVars>
          <dgm:animLvl val="lvl"/>
          <dgm:resizeHandles val="exact"/>
        </dgm:presLayoutVars>
      </dgm:prSet>
      <dgm:spPr/>
    </dgm:pt>
    <dgm:pt modelId="{968A03A6-A836-4041-A317-FDCB44ECA083}" type="pres">
      <dgm:prSet presAssocID="{F57AF5FA-1D35-4CDC-AA4F-B8E514FB04DE}" presName="parentText" presStyleLbl="node1" presStyleIdx="0" presStyleCnt="1">
        <dgm:presLayoutVars>
          <dgm:chMax val="0"/>
          <dgm:bulletEnabled val="1"/>
        </dgm:presLayoutVars>
      </dgm:prSet>
      <dgm:spPr/>
    </dgm:pt>
  </dgm:ptLst>
  <dgm:cxnLst>
    <dgm:cxn modelId="{035304AA-36D7-41CF-A419-55EAC0232758}" srcId="{4464E2A8-9650-421A-9309-AEA3DE6E30A8}" destId="{F57AF5FA-1D35-4CDC-AA4F-B8E514FB04DE}" srcOrd="0" destOrd="0" parTransId="{345F95D3-0E01-41C5-90CA-7770441C14C5}" sibTransId="{1DAEE2E7-B560-4FE4-8128-5C396ACEBE09}"/>
    <dgm:cxn modelId="{0130C0BF-5023-4407-B50D-CB89203A8E9D}" type="presOf" srcId="{F57AF5FA-1D35-4CDC-AA4F-B8E514FB04DE}" destId="{968A03A6-A836-4041-A317-FDCB44ECA083}" srcOrd="0" destOrd="0" presId="urn:microsoft.com/office/officeart/2005/8/layout/vList2"/>
    <dgm:cxn modelId="{E7CCAE9B-4C27-40A5-BB89-A905AC9DF40B}" type="presOf" srcId="{4464E2A8-9650-421A-9309-AEA3DE6E30A8}" destId="{F596CED2-0077-4660-9E6C-1367703C9DEA}" srcOrd="0" destOrd="0" presId="urn:microsoft.com/office/officeart/2005/8/layout/vList2"/>
    <dgm:cxn modelId="{51D9C173-9831-4DA6-871A-21C0EACDCA82}" type="presParOf" srcId="{F596CED2-0077-4660-9E6C-1367703C9DEA}" destId="{968A03A6-A836-4041-A317-FDCB44ECA0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46B0741-3BB9-4451-A00C-48C6D8992E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8CFB4EB-CEBB-40FD-992A-D3330D59F932}">
      <dgm:prSet/>
      <dgm:spPr/>
      <dgm:t>
        <a:bodyPr/>
        <a:lstStyle/>
        <a:p>
          <a:r>
            <a:rPr lang="ru-RU" b="1" i="0"/>
            <a:t>Административный регламент предоставления государственной услуги по признанию товарного знака или используемого в качестве товарного знака обозначения общеизвестным в Российской Федерации товарным знаком</a:t>
          </a:r>
          <a:endParaRPr lang="ru-RU"/>
        </a:p>
      </dgm:t>
    </dgm:pt>
    <dgm:pt modelId="{FFDBE9CA-6003-4519-9C76-616830072C60}" type="parTrans" cxnId="{B07EC051-D0A1-47E4-AABB-32DCA6F594B4}">
      <dgm:prSet/>
      <dgm:spPr/>
      <dgm:t>
        <a:bodyPr/>
        <a:lstStyle/>
        <a:p>
          <a:endParaRPr lang="ru-RU"/>
        </a:p>
      </dgm:t>
    </dgm:pt>
    <dgm:pt modelId="{01CB3878-0E39-4999-BFE6-F06C9C3D8336}" type="sibTrans" cxnId="{B07EC051-D0A1-47E4-AABB-32DCA6F594B4}">
      <dgm:prSet/>
      <dgm:spPr/>
      <dgm:t>
        <a:bodyPr/>
        <a:lstStyle/>
        <a:p>
          <a:endParaRPr lang="ru-RU"/>
        </a:p>
      </dgm:t>
    </dgm:pt>
    <dgm:pt modelId="{E1FB5C86-E9B5-4EA2-8AEA-AE778A4A0832}" type="pres">
      <dgm:prSet presAssocID="{646B0741-3BB9-4451-A00C-48C6D8992EF9}" presName="linear" presStyleCnt="0">
        <dgm:presLayoutVars>
          <dgm:animLvl val="lvl"/>
          <dgm:resizeHandles val="exact"/>
        </dgm:presLayoutVars>
      </dgm:prSet>
      <dgm:spPr/>
    </dgm:pt>
    <dgm:pt modelId="{EC11441E-792D-4A8E-B5CA-50FBF4D360CE}" type="pres">
      <dgm:prSet presAssocID="{A8CFB4EB-CEBB-40FD-992A-D3330D59F932}" presName="parentText" presStyleLbl="node1" presStyleIdx="0" presStyleCnt="1">
        <dgm:presLayoutVars>
          <dgm:chMax val="0"/>
          <dgm:bulletEnabled val="1"/>
        </dgm:presLayoutVars>
      </dgm:prSet>
      <dgm:spPr/>
    </dgm:pt>
  </dgm:ptLst>
  <dgm:cxnLst>
    <dgm:cxn modelId="{B07EC051-D0A1-47E4-AABB-32DCA6F594B4}" srcId="{646B0741-3BB9-4451-A00C-48C6D8992EF9}" destId="{A8CFB4EB-CEBB-40FD-992A-D3330D59F932}" srcOrd="0" destOrd="0" parTransId="{FFDBE9CA-6003-4519-9C76-616830072C60}" sibTransId="{01CB3878-0E39-4999-BFE6-F06C9C3D8336}"/>
    <dgm:cxn modelId="{C44977C8-E8C8-4745-A111-85DDBAE48825}" type="presOf" srcId="{646B0741-3BB9-4451-A00C-48C6D8992EF9}" destId="{E1FB5C86-E9B5-4EA2-8AEA-AE778A4A0832}" srcOrd="0" destOrd="0" presId="urn:microsoft.com/office/officeart/2005/8/layout/vList2"/>
    <dgm:cxn modelId="{1C3E2447-0CD4-4225-907E-199DD013A482}" type="presOf" srcId="{A8CFB4EB-CEBB-40FD-992A-D3330D59F932}" destId="{EC11441E-792D-4A8E-B5CA-50FBF4D360CE}" srcOrd="0" destOrd="0" presId="urn:microsoft.com/office/officeart/2005/8/layout/vList2"/>
    <dgm:cxn modelId="{2DB6AE23-4332-46A1-911E-371931FA76E8}" type="presParOf" srcId="{E1FB5C86-E9B5-4EA2-8AEA-AE778A4A0832}" destId="{EC11441E-792D-4A8E-B5CA-50FBF4D360C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79375F0-E092-437C-9382-16AFA1E14A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D5701DE-6B99-43F4-907A-70E70DF3B723}">
      <dgm:prSet/>
      <dgm:spPr/>
      <dgm:t>
        <a:bodyPr/>
        <a:lstStyle/>
        <a:p>
          <a:r>
            <a:rPr lang="ru-RU" b="1" i="0"/>
            <a:t>Административного регламента предоставления Федеральной службой по интеллектуальной собственности государственной услуги по внесению изменений в Госреестры ТЗ, НМПТ, в Перечень общеизвестных ТЗ, а также в из свидетельства</a:t>
          </a:r>
          <a:endParaRPr lang="ru-RU"/>
        </a:p>
      </dgm:t>
    </dgm:pt>
    <dgm:pt modelId="{586C2046-6006-4F19-B7F7-8BBCEFE32864}" type="parTrans" cxnId="{4B841D4A-812E-4D5B-AE98-478903AE4A6B}">
      <dgm:prSet/>
      <dgm:spPr/>
      <dgm:t>
        <a:bodyPr/>
        <a:lstStyle/>
        <a:p>
          <a:endParaRPr lang="ru-RU"/>
        </a:p>
      </dgm:t>
    </dgm:pt>
    <dgm:pt modelId="{F51E3957-44E5-4F41-B114-6E0CB03E43A6}" type="sibTrans" cxnId="{4B841D4A-812E-4D5B-AE98-478903AE4A6B}">
      <dgm:prSet/>
      <dgm:spPr/>
      <dgm:t>
        <a:bodyPr/>
        <a:lstStyle/>
        <a:p>
          <a:endParaRPr lang="ru-RU"/>
        </a:p>
      </dgm:t>
    </dgm:pt>
    <dgm:pt modelId="{AA3DBB1E-37AD-43B7-8460-3EA68C431D9B}" type="pres">
      <dgm:prSet presAssocID="{D79375F0-E092-437C-9382-16AFA1E14AF9}" presName="linear" presStyleCnt="0">
        <dgm:presLayoutVars>
          <dgm:animLvl val="lvl"/>
          <dgm:resizeHandles val="exact"/>
        </dgm:presLayoutVars>
      </dgm:prSet>
      <dgm:spPr/>
    </dgm:pt>
    <dgm:pt modelId="{DD477610-745A-472A-945A-E2D668883BF3}" type="pres">
      <dgm:prSet presAssocID="{DD5701DE-6B99-43F4-907A-70E70DF3B723}" presName="parentText" presStyleLbl="node1" presStyleIdx="0" presStyleCnt="1">
        <dgm:presLayoutVars>
          <dgm:chMax val="0"/>
          <dgm:bulletEnabled val="1"/>
        </dgm:presLayoutVars>
      </dgm:prSet>
      <dgm:spPr/>
    </dgm:pt>
  </dgm:ptLst>
  <dgm:cxnLst>
    <dgm:cxn modelId="{4B841D4A-812E-4D5B-AE98-478903AE4A6B}" srcId="{D79375F0-E092-437C-9382-16AFA1E14AF9}" destId="{DD5701DE-6B99-43F4-907A-70E70DF3B723}" srcOrd="0" destOrd="0" parTransId="{586C2046-6006-4F19-B7F7-8BBCEFE32864}" sibTransId="{F51E3957-44E5-4F41-B114-6E0CB03E43A6}"/>
    <dgm:cxn modelId="{2EE5E11C-EA0E-4B92-AE39-C2C1A7D48F3D}" type="presOf" srcId="{DD5701DE-6B99-43F4-907A-70E70DF3B723}" destId="{DD477610-745A-472A-945A-E2D668883BF3}" srcOrd="0" destOrd="0" presId="urn:microsoft.com/office/officeart/2005/8/layout/vList2"/>
    <dgm:cxn modelId="{CC9DF47A-FAD4-4570-8CC6-9AC2FF955AD1}" type="presOf" srcId="{D79375F0-E092-437C-9382-16AFA1E14AF9}" destId="{AA3DBB1E-37AD-43B7-8460-3EA68C431D9B}" srcOrd="0" destOrd="0" presId="urn:microsoft.com/office/officeart/2005/8/layout/vList2"/>
    <dgm:cxn modelId="{7CC7F23D-4E53-4C2C-8994-762E1166118A}" type="presParOf" srcId="{AA3DBB1E-37AD-43B7-8460-3EA68C431D9B}" destId="{DD477610-745A-472A-945A-E2D668883BF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C4BE992-EA35-45F5-8B9F-E00559893F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149B10B-1612-4886-8CB7-E14A6618103F}">
      <dgm:prSet custT="1"/>
      <dgm:spPr/>
      <dgm:t>
        <a:bodyPr/>
        <a:lstStyle/>
        <a:p>
          <a:pPr algn="ctr"/>
          <a:r>
            <a:rPr lang="ru-RU" sz="1800" b="1" i="0" dirty="0"/>
            <a:t>Порядок выдачи и действия дополнительного патента на изобретение, продления </a:t>
          </a:r>
          <a:br>
            <a:rPr lang="ru-RU" sz="1800" b="1" i="0" dirty="0"/>
          </a:br>
          <a:r>
            <a:rPr lang="ru-RU" sz="1800" b="1" i="0" dirty="0"/>
            <a:t>срока действия патента на изобретение </a:t>
          </a:r>
          <a:endParaRPr lang="ru-RU" sz="1800" dirty="0"/>
        </a:p>
      </dgm:t>
    </dgm:pt>
    <dgm:pt modelId="{BC9D5706-8EE1-45B7-97F8-F9C3CE4D679C}" type="parTrans" cxnId="{234DC836-3F0C-4BAE-8077-6D8A5A20AF88}">
      <dgm:prSet/>
      <dgm:spPr/>
      <dgm:t>
        <a:bodyPr/>
        <a:lstStyle/>
        <a:p>
          <a:endParaRPr lang="ru-RU"/>
        </a:p>
      </dgm:t>
    </dgm:pt>
    <dgm:pt modelId="{A8F78313-0603-4F29-B763-E2B45C5A06C2}" type="sibTrans" cxnId="{234DC836-3F0C-4BAE-8077-6D8A5A20AF88}">
      <dgm:prSet/>
      <dgm:spPr/>
      <dgm:t>
        <a:bodyPr/>
        <a:lstStyle/>
        <a:p>
          <a:endParaRPr lang="ru-RU"/>
        </a:p>
      </dgm:t>
    </dgm:pt>
    <dgm:pt modelId="{91B7923B-837B-4B70-BC75-C1500C8AB892}" type="pres">
      <dgm:prSet presAssocID="{5C4BE992-EA35-45F5-8B9F-E00559893F2F}" presName="linear" presStyleCnt="0">
        <dgm:presLayoutVars>
          <dgm:animLvl val="lvl"/>
          <dgm:resizeHandles val="exact"/>
        </dgm:presLayoutVars>
      </dgm:prSet>
      <dgm:spPr/>
    </dgm:pt>
    <dgm:pt modelId="{121FC364-C07E-4F90-97C5-976BEB008E34}" type="pres">
      <dgm:prSet presAssocID="{C149B10B-1612-4886-8CB7-E14A6618103F}" presName="parentText" presStyleLbl="node1" presStyleIdx="0" presStyleCnt="1">
        <dgm:presLayoutVars>
          <dgm:chMax val="0"/>
          <dgm:bulletEnabled val="1"/>
        </dgm:presLayoutVars>
      </dgm:prSet>
      <dgm:spPr/>
    </dgm:pt>
  </dgm:ptLst>
  <dgm:cxnLst>
    <dgm:cxn modelId="{234DC836-3F0C-4BAE-8077-6D8A5A20AF88}" srcId="{5C4BE992-EA35-45F5-8B9F-E00559893F2F}" destId="{C149B10B-1612-4886-8CB7-E14A6618103F}" srcOrd="0" destOrd="0" parTransId="{BC9D5706-8EE1-45B7-97F8-F9C3CE4D679C}" sibTransId="{A8F78313-0603-4F29-B763-E2B45C5A06C2}"/>
    <dgm:cxn modelId="{62E09F91-841A-4C00-BFA6-8E5280569D42}" type="presOf" srcId="{C149B10B-1612-4886-8CB7-E14A6618103F}" destId="{121FC364-C07E-4F90-97C5-976BEB008E34}" srcOrd="0" destOrd="0" presId="urn:microsoft.com/office/officeart/2005/8/layout/vList2"/>
    <dgm:cxn modelId="{FAA5B1B4-2E15-4CAC-B524-830B1A7E945C}" type="presOf" srcId="{5C4BE992-EA35-45F5-8B9F-E00559893F2F}" destId="{91B7923B-837B-4B70-BC75-C1500C8AB892}" srcOrd="0" destOrd="0" presId="urn:microsoft.com/office/officeart/2005/8/layout/vList2"/>
    <dgm:cxn modelId="{26A0D56E-0AC7-4966-A8D3-0A2B0A24B76D}" type="presParOf" srcId="{91B7923B-837B-4B70-BC75-C1500C8AB892}" destId="{121FC364-C07E-4F90-97C5-976BEB008E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8AE945F-97C5-469A-8E36-BD385FABD7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8FEC475-3FFB-411E-AA69-EC250486ADD9}">
      <dgm:prSet/>
      <dgm:spPr/>
      <dgm:t>
        <a:bodyPr/>
        <a:lstStyle/>
        <a:p>
          <a:r>
            <a:rPr lang="ru-RU" b="1" i="0"/>
            <a:t>Административный регламент предоставления Федеральной службой по интеллектуальной собственности государственной услуги по продлению срока действия исключительного права на изобретение и удостоверяющего это право патента</a:t>
          </a:r>
          <a:br>
            <a:rPr lang="ru-RU" b="1" i="0"/>
          </a:br>
          <a:endParaRPr lang="ru-RU"/>
        </a:p>
      </dgm:t>
    </dgm:pt>
    <dgm:pt modelId="{7814DA25-9C23-4903-97E8-038ABAEDD731}" type="parTrans" cxnId="{E98A99B0-0C62-47FD-B231-A9E546351644}">
      <dgm:prSet/>
      <dgm:spPr/>
      <dgm:t>
        <a:bodyPr/>
        <a:lstStyle/>
        <a:p>
          <a:endParaRPr lang="ru-RU"/>
        </a:p>
      </dgm:t>
    </dgm:pt>
    <dgm:pt modelId="{B24A887E-03B9-42C6-B097-7A1B71CADF0E}" type="sibTrans" cxnId="{E98A99B0-0C62-47FD-B231-A9E546351644}">
      <dgm:prSet/>
      <dgm:spPr/>
      <dgm:t>
        <a:bodyPr/>
        <a:lstStyle/>
        <a:p>
          <a:endParaRPr lang="ru-RU"/>
        </a:p>
      </dgm:t>
    </dgm:pt>
    <dgm:pt modelId="{52BF7485-5725-479A-9CCC-4B46B4B68689}" type="pres">
      <dgm:prSet presAssocID="{78AE945F-97C5-469A-8E36-BD385FABD7A2}" presName="linear" presStyleCnt="0">
        <dgm:presLayoutVars>
          <dgm:animLvl val="lvl"/>
          <dgm:resizeHandles val="exact"/>
        </dgm:presLayoutVars>
      </dgm:prSet>
      <dgm:spPr/>
    </dgm:pt>
    <dgm:pt modelId="{A0D4D6E1-7822-4B59-A317-607EC56E582F}" type="pres">
      <dgm:prSet presAssocID="{18FEC475-3FFB-411E-AA69-EC250486ADD9}" presName="parentText" presStyleLbl="node1" presStyleIdx="0" presStyleCnt="1">
        <dgm:presLayoutVars>
          <dgm:chMax val="0"/>
          <dgm:bulletEnabled val="1"/>
        </dgm:presLayoutVars>
      </dgm:prSet>
      <dgm:spPr/>
    </dgm:pt>
  </dgm:ptLst>
  <dgm:cxnLst>
    <dgm:cxn modelId="{61A6D3A9-BCB1-48AC-ADC3-329D3A0A2E3D}" type="presOf" srcId="{78AE945F-97C5-469A-8E36-BD385FABD7A2}" destId="{52BF7485-5725-479A-9CCC-4B46B4B68689}" srcOrd="0" destOrd="0" presId="urn:microsoft.com/office/officeart/2005/8/layout/vList2"/>
    <dgm:cxn modelId="{E98A99B0-0C62-47FD-B231-A9E546351644}" srcId="{78AE945F-97C5-469A-8E36-BD385FABD7A2}" destId="{18FEC475-3FFB-411E-AA69-EC250486ADD9}" srcOrd="0" destOrd="0" parTransId="{7814DA25-9C23-4903-97E8-038ABAEDD731}" sibTransId="{B24A887E-03B9-42C6-B097-7A1B71CADF0E}"/>
    <dgm:cxn modelId="{3AF8D7A3-B1F2-4373-85A4-79D4A111C892}" type="presOf" srcId="{18FEC475-3FFB-411E-AA69-EC250486ADD9}" destId="{A0D4D6E1-7822-4B59-A317-607EC56E582F}" srcOrd="0" destOrd="0" presId="urn:microsoft.com/office/officeart/2005/8/layout/vList2"/>
    <dgm:cxn modelId="{980930D9-F4BA-45EC-B5B8-22E235E3FD49}" type="presParOf" srcId="{52BF7485-5725-479A-9CCC-4B46B4B68689}" destId="{A0D4D6E1-7822-4B59-A317-607EC56E58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2E93D69-393B-45E4-8D04-1A14D6F622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F8E200B-36A8-49E9-A436-B4754C9CC9F6}">
      <dgm:prSet/>
      <dgm:spPr/>
      <dgm:t>
        <a:bodyPr/>
        <a:lstStyle/>
        <a:p>
          <a:pPr algn="ctr"/>
          <a:r>
            <a:rPr lang="ru-RU" b="1" i="0"/>
            <a:t>Административного регламента предоставления Федеральной службой по интеллектуальной собственности государственной услуги по внесению изменений в государственные реестры изобретений, полезных моделей, промышленных образцов Российской Федерации, а также в патенты на изобретение, полезную модель, промышленный образец</a:t>
          </a:r>
          <a:br>
            <a:rPr lang="ru-RU" b="1" i="0"/>
          </a:br>
          <a:endParaRPr lang="ru-RU"/>
        </a:p>
      </dgm:t>
    </dgm:pt>
    <dgm:pt modelId="{0B77A9A1-0794-49B8-9D1F-A58F4CEE5461}" type="parTrans" cxnId="{D79D0BDE-25C7-4FD6-8F90-C89955F2BD53}">
      <dgm:prSet/>
      <dgm:spPr/>
      <dgm:t>
        <a:bodyPr/>
        <a:lstStyle/>
        <a:p>
          <a:endParaRPr lang="ru-RU"/>
        </a:p>
      </dgm:t>
    </dgm:pt>
    <dgm:pt modelId="{5D944E6E-64B2-48CF-8EBA-D93687F45591}" type="sibTrans" cxnId="{D79D0BDE-25C7-4FD6-8F90-C89955F2BD53}">
      <dgm:prSet/>
      <dgm:spPr/>
      <dgm:t>
        <a:bodyPr/>
        <a:lstStyle/>
        <a:p>
          <a:endParaRPr lang="ru-RU"/>
        </a:p>
      </dgm:t>
    </dgm:pt>
    <dgm:pt modelId="{360E9CDB-B950-45EA-8D0D-06F75191FF4E}" type="pres">
      <dgm:prSet presAssocID="{12E93D69-393B-45E4-8D04-1A14D6F6228D}" presName="linear" presStyleCnt="0">
        <dgm:presLayoutVars>
          <dgm:animLvl val="lvl"/>
          <dgm:resizeHandles val="exact"/>
        </dgm:presLayoutVars>
      </dgm:prSet>
      <dgm:spPr/>
    </dgm:pt>
    <dgm:pt modelId="{0451D4E0-B994-49C0-9431-5403DFAFF222}" type="pres">
      <dgm:prSet presAssocID="{FF8E200B-36A8-49E9-A436-B4754C9CC9F6}" presName="parentText" presStyleLbl="node1" presStyleIdx="0" presStyleCnt="1">
        <dgm:presLayoutVars>
          <dgm:chMax val="0"/>
          <dgm:bulletEnabled val="1"/>
        </dgm:presLayoutVars>
      </dgm:prSet>
      <dgm:spPr/>
    </dgm:pt>
  </dgm:ptLst>
  <dgm:cxnLst>
    <dgm:cxn modelId="{7E1B68BC-67B4-44F9-BB2F-37E645D3C2C8}" type="presOf" srcId="{FF8E200B-36A8-49E9-A436-B4754C9CC9F6}" destId="{0451D4E0-B994-49C0-9431-5403DFAFF222}" srcOrd="0" destOrd="0" presId="urn:microsoft.com/office/officeart/2005/8/layout/vList2"/>
    <dgm:cxn modelId="{4B1ECDAD-DB38-4FBE-AF0C-75864021BA95}" type="presOf" srcId="{12E93D69-393B-45E4-8D04-1A14D6F6228D}" destId="{360E9CDB-B950-45EA-8D0D-06F75191FF4E}" srcOrd="0" destOrd="0" presId="urn:microsoft.com/office/officeart/2005/8/layout/vList2"/>
    <dgm:cxn modelId="{D79D0BDE-25C7-4FD6-8F90-C89955F2BD53}" srcId="{12E93D69-393B-45E4-8D04-1A14D6F6228D}" destId="{FF8E200B-36A8-49E9-A436-B4754C9CC9F6}" srcOrd="0" destOrd="0" parTransId="{0B77A9A1-0794-49B8-9D1F-A58F4CEE5461}" sibTransId="{5D944E6E-64B2-48CF-8EBA-D93687F45591}"/>
    <dgm:cxn modelId="{35E12ADB-1A3B-4A66-972B-29B6F5EBB24C}" type="presParOf" srcId="{360E9CDB-B950-45EA-8D0D-06F75191FF4E}" destId="{0451D4E0-B994-49C0-9431-5403DFAFF2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A0824AE-1D36-42F8-94B9-A7FD8818DA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53EC4C9-81CA-4EB7-BB89-FB9D25073381}">
      <dgm:prSet/>
      <dgm:spPr/>
      <dgm:t>
        <a:bodyPr/>
        <a:lstStyle/>
        <a:p>
          <a:pPr algn="ctr"/>
          <a:r>
            <a:rPr lang="ru-RU" b="1" i="0" dirty="0"/>
            <a:t>Административный регламента предоставления Федеральной службой по интеллектуальной собственности государственной услуги по восстановлению действия патента на изобретение, полезную модель или промышленный образец</a:t>
          </a:r>
          <a:endParaRPr lang="ru-RU" dirty="0"/>
        </a:p>
      </dgm:t>
    </dgm:pt>
    <dgm:pt modelId="{6C912553-F17C-4B4C-A948-439C329A5F01}" type="parTrans" cxnId="{695AB953-814A-4836-951C-9F6D453ECAA1}">
      <dgm:prSet/>
      <dgm:spPr/>
      <dgm:t>
        <a:bodyPr/>
        <a:lstStyle/>
        <a:p>
          <a:endParaRPr lang="ru-RU"/>
        </a:p>
      </dgm:t>
    </dgm:pt>
    <dgm:pt modelId="{A014D5C0-4923-4105-A7AB-5CA3902B720A}" type="sibTrans" cxnId="{695AB953-814A-4836-951C-9F6D453ECAA1}">
      <dgm:prSet/>
      <dgm:spPr/>
      <dgm:t>
        <a:bodyPr/>
        <a:lstStyle/>
        <a:p>
          <a:endParaRPr lang="ru-RU"/>
        </a:p>
      </dgm:t>
    </dgm:pt>
    <dgm:pt modelId="{E2950E8D-24DE-4E2C-91AF-58FD4D170038}" type="pres">
      <dgm:prSet presAssocID="{0A0824AE-1D36-42F8-94B9-A7FD8818DAE1}" presName="linear" presStyleCnt="0">
        <dgm:presLayoutVars>
          <dgm:animLvl val="lvl"/>
          <dgm:resizeHandles val="exact"/>
        </dgm:presLayoutVars>
      </dgm:prSet>
      <dgm:spPr/>
    </dgm:pt>
    <dgm:pt modelId="{381CFB85-CB2C-4D53-BC51-5AFD5CC5BE6D}" type="pres">
      <dgm:prSet presAssocID="{753EC4C9-81CA-4EB7-BB89-FB9D25073381}" presName="parentText" presStyleLbl="node1" presStyleIdx="0" presStyleCnt="1">
        <dgm:presLayoutVars>
          <dgm:chMax val="0"/>
          <dgm:bulletEnabled val="1"/>
        </dgm:presLayoutVars>
      </dgm:prSet>
      <dgm:spPr/>
    </dgm:pt>
  </dgm:ptLst>
  <dgm:cxnLst>
    <dgm:cxn modelId="{6935B781-3FD6-4190-B32D-6BDA0F32A2FE}" type="presOf" srcId="{753EC4C9-81CA-4EB7-BB89-FB9D25073381}" destId="{381CFB85-CB2C-4D53-BC51-5AFD5CC5BE6D}" srcOrd="0" destOrd="0" presId="urn:microsoft.com/office/officeart/2005/8/layout/vList2"/>
    <dgm:cxn modelId="{695AB953-814A-4836-951C-9F6D453ECAA1}" srcId="{0A0824AE-1D36-42F8-94B9-A7FD8818DAE1}" destId="{753EC4C9-81CA-4EB7-BB89-FB9D25073381}" srcOrd="0" destOrd="0" parTransId="{6C912553-F17C-4B4C-A948-439C329A5F01}" sibTransId="{A014D5C0-4923-4105-A7AB-5CA3902B720A}"/>
    <dgm:cxn modelId="{C43DFC2B-CC19-4900-A960-825122BEE306}" type="presOf" srcId="{0A0824AE-1D36-42F8-94B9-A7FD8818DAE1}" destId="{E2950E8D-24DE-4E2C-91AF-58FD4D170038}" srcOrd="0" destOrd="0" presId="urn:microsoft.com/office/officeart/2005/8/layout/vList2"/>
    <dgm:cxn modelId="{FB9945CF-07B7-4605-A72E-FD13593F6DA5}" type="presParOf" srcId="{E2950E8D-24DE-4E2C-91AF-58FD4D170038}" destId="{381CFB85-CB2C-4D53-BC51-5AFD5CC5BE6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9F8687C-4EB1-4E3B-B1DF-BE9B9BD625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3AF938C-20E1-4E4B-B6FA-49097A3FA94A}">
      <dgm:prSet/>
      <dgm:spPr/>
      <dgm:t>
        <a:bodyPr/>
        <a:lstStyle/>
        <a:p>
          <a:r>
            <a:rPr lang="ru-RU" b="1" i="0"/>
            <a:t>Порядок продления срока действия патента на промышленный образец</a:t>
          </a:r>
          <a:endParaRPr lang="ru-RU"/>
        </a:p>
      </dgm:t>
    </dgm:pt>
    <dgm:pt modelId="{2074F9DA-03B5-4DD4-B436-452E74A752C3}" type="parTrans" cxnId="{BE44354A-C2B6-455A-8B7A-CEE76F0748FD}">
      <dgm:prSet/>
      <dgm:spPr/>
      <dgm:t>
        <a:bodyPr/>
        <a:lstStyle/>
        <a:p>
          <a:endParaRPr lang="ru-RU"/>
        </a:p>
      </dgm:t>
    </dgm:pt>
    <dgm:pt modelId="{34BB215C-FD40-45AD-8B7E-D9FA1769C0DE}" type="sibTrans" cxnId="{BE44354A-C2B6-455A-8B7A-CEE76F0748FD}">
      <dgm:prSet/>
      <dgm:spPr/>
      <dgm:t>
        <a:bodyPr/>
        <a:lstStyle/>
        <a:p>
          <a:endParaRPr lang="ru-RU"/>
        </a:p>
      </dgm:t>
    </dgm:pt>
    <dgm:pt modelId="{23160AD3-0D85-4795-87E1-B3073B83C583}" type="pres">
      <dgm:prSet presAssocID="{99F8687C-4EB1-4E3B-B1DF-BE9B9BD6254A}" presName="linear" presStyleCnt="0">
        <dgm:presLayoutVars>
          <dgm:animLvl val="lvl"/>
          <dgm:resizeHandles val="exact"/>
        </dgm:presLayoutVars>
      </dgm:prSet>
      <dgm:spPr/>
    </dgm:pt>
    <dgm:pt modelId="{AEFCF8A9-F483-4161-850B-E70A01CD84DD}" type="pres">
      <dgm:prSet presAssocID="{D3AF938C-20E1-4E4B-B6FA-49097A3FA94A}" presName="parentText" presStyleLbl="node1" presStyleIdx="0" presStyleCnt="1" custScaleX="99352" custScaleY="154739">
        <dgm:presLayoutVars>
          <dgm:chMax val="0"/>
          <dgm:bulletEnabled val="1"/>
        </dgm:presLayoutVars>
      </dgm:prSet>
      <dgm:spPr/>
    </dgm:pt>
  </dgm:ptLst>
  <dgm:cxnLst>
    <dgm:cxn modelId="{AD28D046-C45F-47C3-A4E6-CB285AF1744E}" type="presOf" srcId="{99F8687C-4EB1-4E3B-B1DF-BE9B9BD6254A}" destId="{23160AD3-0D85-4795-87E1-B3073B83C583}" srcOrd="0" destOrd="0" presId="urn:microsoft.com/office/officeart/2005/8/layout/vList2"/>
    <dgm:cxn modelId="{BE44354A-C2B6-455A-8B7A-CEE76F0748FD}" srcId="{99F8687C-4EB1-4E3B-B1DF-BE9B9BD6254A}" destId="{D3AF938C-20E1-4E4B-B6FA-49097A3FA94A}" srcOrd="0" destOrd="0" parTransId="{2074F9DA-03B5-4DD4-B436-452E74A752C3}" sibTransId="{34BB215C-FD40-45AD-8B7E-D9FA1769C0DE}"/>
    <dgm:cxn modelId="{CB3A85C3-867E-4F64-A68F-1FB368C54B27}" type="presOf" srcId="{D3AF938C-20E1-4E4B-B6FA-49097A3FA94A}" destId="{AEFCF8A9-F483-4161-850B-E70A01CD84DD}" srcOrd="0" destOrd="0" presId="urn:microsoft.com/office/officeart/2005/8/layout/vList2"/>
    <dgm:cxn modelId="{8D4E0B7F-81CF-4DB6-8F7D-E6AA52DEA99F}" type="presParOf" srcId="{23160AD3-0D85-4795-87E1-B3073B83C583}" destId="{AEFCF8A9-F483-4161-850B-E70A01CD84D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164C52-B0AB-4EBC-B635-EC578F7E5F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DF210F9-E868-49A5-AFCD-8EE7BF37A013}">
      <dgm:prSet/>
      <dgm:spPr/>
      <dgm:t>
        <a:bodyPr/>
        <a:lstStyle/>
        <a:p>
          <a:r>
            <a:rPr lang="ru-RU" b="1" i="0" dirty="0"/>
            <a:t>Возможность преобразования патента на изобретение в полезную модель на этапе оспаривания патента на изобретение 1398 ГК РФ </a:t>
          </a:r>
          <a:endParaRPr lang="ru-RU" dirty="0"/>
        </a:p>
      </dgm:t>
    </dgm:pt>
    <dgm:pt modelId="{8BF739F9-3EA4-4892-95EC-3A010FEB49A4}" type="parTrans" cxnId="{4BF8F547-6728-451C-B0DC-A26CF715CE74}">
      <dgm:prSet/>
      <dgm:spPr/>
      <dgm:t>
        <a:bodyPr/>
        <a:lstStyle/>
        <a:p>
          <a:endParaRPr lang="ru-RU"/>
        </a:p>
      </dgm:t>
    </dgm:pt>
    <dgm:pt modelId="{096DF9F5-FE6F-4373-89AA-F5AF4CFF4D4F}" type="sibTrans" cxnId="{4BF8F547-6728-451C-B0DC-A26CF715CE74}">
      <dgm:prSet/>
      <dgm:spPr/>
      <dgm:t>
        <a:bodyPr/>
        <a:lstStyle/>
        <a:p>
          <a:endParaRPr lang="ru-RU"/>
        </a:p>
      </dgm:t>
    </dgm:pt>
    <dgm:pt modelId="{7A7457B1-AA33-4D2D-AC3D-31DE5682D965}" type="pres">
      <dgm:prSet presAssocID="{62164C52-B0AB-4EBC-B635-EC578F7E5F44}" presName="linear" presStyleCnt="0">
        <dgm:presLayoutVars>
          <dgm:animLvl val="lvl"/>
          <dgm:resizeHandles val="exact"/>
        </dgm:presLayoutVars>
      </dgm:prSet>
      <dgm:spPr/>
    </dgm:pt>
    <dgm:pt modelId="{CDBE7083-B654-472A-9F3C-5E8F97448B78}" type="pres">
      <dgm:prSet presAssocID="{4DF210F9-E868-49A5-AFCD-8EE7BF37A013}" presName="parentText" presStyleLbl="node1" presStyleIdx="0" presStyleCnt="1">
        <dgm:presLayoutVars>
          <dgm:chMax val="0"/>
          <dgm:bulletEnabled val="1"/>
        </dgm:presLayoutVars>
      </dgm:prSet>
      <dgm:spPr/>
    </dgm:pt>
  </dgm:ptLst>
  <dgm:cxnLst>
    <dgm:cxn modelId="{0E6E9398-F2CA-4120-9888-2AAF0D9498DF}" type="presOf" srcId="{62164C52-B0AB-4EBC-B635-EC578F7E5F44}" destId="{7A7457B1-AA33-4D2D-AC3D-31DE5682D965}" srcOrd="0" destOrd="0" presId="urn:microsoft.com/office/officeart/2005/8/layout/vList2"/>
    <dgm:cxn modelId="{6239D654-4DA7-4B2F-A19B-B2E0A9A02B4F}" type="presOf" srcId="{4DF210F9-E868-49A5-AFCD-8EE7BF37A013}" destId="{CDBE7083-B654-472A-9F3C-5E8F97448B78}" srcOrd="0" destOrd="0" presId="urn:microsoft.com/office/officeart/2005/8/layout/vList2"/>
    <dgm:cxn modelId="{4BF8F547-6728-451C-B0DC-A26CF715CE74}" srcId="{62164C52-B0AB-4EBC-B635-EC578F7E5F44}" destId="{4DF210F9-E868-49A5-AFCD-8EE7BF37A013}" srcOrd="0" destOrd="0" parTransId="{8BF739F9-3EA4-4892-95EC-3A010FEB49A4}" sibTransId="{096DF9F5-FE6F-4373-89AA-F5AF4CFF4D4F}"/>
    <dgm:cxn modelId="{03DAA34B-94AB-49AB-8ED8-7EF0DDC1E896}" type="presParOf" srcId="{7A7457B1-AA33-4D2D-AC3D-31DE5682D965}" destId="{CDBE7083-B654-472A-9F3C-5E8F97448B7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858BA0A-2083-4411-84CB-931407A919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1A4C9DE-2440-4A89-88D2-668344E55E1C}">
      <dgm:prSet/>
      <dgm:spPr/>
      <dgm:t>
        <a:bodyPr/>
        <a:lstStyle/>
        <a:p>
          <a:pPr algn="ctr"/>
          <a:r>
            <a:rPr lang="ru-RU" b="1" i="0" dirty="0"/>
            <a:t>Административный регламент предоставления Федеральной службой по интеллектуальной собственности государственной услуги по продлению срока действия исключительного права на промышленный образец и удостоверяющего это право патента</a:t>
          </a:r>
          <a:endParaRPr lang="ru-RU" dirty="0"/>
        </a:p>
      </dgm:t>
    </dgm:pt>
    <dgm:pt modelId="{601E442A-F04E-4A23-9924-EC080D177BD1}" type="parTrans" cxnId="{8C44E7E5-571D-40B2-9725-B147C2782E2F}">
      <dgm:prSet/>
      <dgm:spPr/>
      <dgm:t>
        <a:bodyPr/>
        <a:lstStyle/>
        <a:p>
          <a:endParaRPr lang="ru-RU"/>
        </a:p>
      </dgm:t>
    </dgm:pt>
    <dgm:pt modelId="{11867EFA-261D-4139-8392-F02CD07E3775}" type="sibTrans" cxnId="{8C44E7E5-571D-40B2-9725-B147C2782E2F}">
      <dgm:prSet/>
      <dgm:spPr/>
      <dgm:t>
        <a:bodyPr/>
        <a:lstStyle/>
        <a:p>
          <a:endParaRPr lang="ru-RU"/>
        </a:p>
      </dgm:t>
    </dgm:pt>
    <dgm:pt modelId="{CC49E91A-333C-4440-98EB-2251CC79F6A4}" type="pres">
      <dgm:prSet presAssocID="{A858BA0A-2083-4411-84CB-931407A919BE}" presName="linear" presStyleCnt="0">
        <dgm:presLayoutVars>
          <dgm:animLvl val="lvl"/>
          <dgm:resizeHandles val="exact"/>
        </dgm:presLayoutVars>
      </dgm:prSet>
      <dgm:spPr/>
    </dgm:pt>
    <dgm:pt modelId="{34FA707C-1185-4A89-8636-D313AD10E0D2}" type="pres">
      <dgm:prSet presAssocID="{01A4C9DE-2440-4A89-88D2-668344E55E1C}" presName="parentText" presStyleLbl="node1" presStyleIdx="0" presStyleCnt="1">
        <dgm:presLayoutVars>
          <dgm:chMax val="0"/>
          <dgm:bulletEnabled val="1"/>
        </dgm:presLayoutVars>
      </dgm:prSet>
      <dgm:spPr/>
    </dgm:pt>
  </dgm:ptLst>
  <dgm:cxnLst>
    <dgm:cxn modelId="{8C44E7E5-571D-40B2-9725-B147C2782E2F}" srcId="{A858BA0A-2083-4411-84CB-931407A919BE}" destId="{01A4C9DE-2440-4A89-88D2-668344E55E1C}" srcOrd="0" destOrd="0" parTransId="{601E442A-F04E-4A23-9924-EC080D177BD1}" sibTransId="{11867EFA-261D-4139-8392-F02CD07E3775}"/>
    <dgm:cxn modelId="{A82B8897-3D14-4B35-9334-FE20150102ED}" type="presOf" srcId="{01A4C9DE-2440-4A89-88D2-668344E55E1C}" destId="{34FA707C-1185-4A89-8636-D313AD10E0D2}" srcOrd="0" destOrd="0" presId="urn:microsoft.com/office/officeart/2005/8/layout/vList2"/>
    <dgm:cxn modelId="{08EF7B0F-DF45-42B6-8FBD-B2AE7E9D9BC2}" type="presOf" srcId="{A858BA0A-2083-4411-84CB-931407A919BE}" destId="{CC49E91A-333C-4440-98EB-2251CC79F6A4}" srcOrd="0" destOrd="0" presId="urn:microsoft.com/office/officeart/2005/8/layout/vList2"/>
    <dgm:cxn modelId="{40062AA4-E33A-4EB2-B9EA-27FD7DEE0F3F}" type="presParOf" srcId="{CC49E91A-333C-4440-98EB-2251CC79F6A4}" destId="{34FA707C-1185-4A89-8636-D313AD10E0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40A80EE-FD87-4860-A165-E521E6DB1C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CE2AE36-BD9A-4DC8-A2F9-61A2EAF17C53}">
      <dgm:prSet/>
      <dgm:spPr/>
      <dgm:t>
        <a:bodyPr/>
        <a:lstStyle/>
        <a:p>
          <a:pPr algn="ctr"/>
          <a:r>
            <a:rPr lang="ru-RU" b="1" i="0" dirty="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полезных моделей, и их формы;</a:t>
          </a:r>
          <a:br>
            <a:rPr lang="ru-RU" b="1" i="0" dirty="0"/>
          </a:br>
          <a:endParaRPr lang="ru-RU" dirty="0"/>
        </a:p>
      </dgm:t>
    </dgm:pt>
    <dgm:pt modelId="{B2C28DCF-570B-484C-8055-D4B0D0EA1784}" type="parTrans" cxnId="{0BD75C16-C4DD-4A01-A97A-E0A066139B01}">
      <dgm:prSet/>
      <dgm:spPr/>
      <dgm:t>
        <a:bodyPr/>
        <a:lstStyle/>
        <a:p>
          <a:endParaRPr lang="ru-RU"/>
        </a:p>
      </dgm:t>
    </dgm:pt>
    <dgm:pt modelId="{465C0382-9C3E-4BC1-9EC3-69CABA8A79B6}" type="sibTrans" cxnId="{0BD75C16-C4DD-4A01-A97A-E0A066139B01}">
      <dgm:prSet/>
      <dgm:spPr/>
      <dgm:t>
        <a:bodyPr/>
        <a:lstStyle/>
        <a:p>
          <a:endParaRPr lang="ru-RU"/>
        </a:p>
      </dgm:t>
    </dgm:pt>
    <dgm:pt modelId="{80DE0362-6550-43CE-B39C-F3BAD907A28A}" type="pres">
      <dgm:prSet presAssocID="{240A80EE-FD87-4860-A165-E521E6DB1CC3}" presName="linear" presStyleCnt="0">
        <dgm:presLayoutVars>
          <dgm:animLvl val="lvl"/>
          <dgm:resizeHandles val="exact"/>
        </dgm:presLayoutVars>
      </dgm:prSet>
      <dgm:spPr/>
    </dgm:pt>
    <dgm:pt modelId="{2FB1324C-0F37-405F-873F-E289C9EC5502}" type="pres">
      <dgm:prSet presAssocID="{0CE2AE36-BD9A-4DC8-A2F9-61A2EAF17C53}" presName="parentText" presStyleLbl="node1" presStyleIdx="0" presStyleCnt="1">
        <dgm:presLayoutVars>
          <dgm:chMax val="0"/>
          <dgm:bulletEnabled val="1"/>
        </dgm:presLayoutVars>
      </dgm:prSet>
      <dgm:spPr/>
    </dgm:pt>
  </dgm:ptLst>
  <dgm:cxnLst>
    <dgm:cxn modelId="{28F55D98-D92F-4DF2-A48F-62595F392EE2}" type="presOf" srcId="{240A80EE-FD87-4860-A165-E521E6DB1CC3}" destId="{80DE0362-6550-43CE-B39C-F3BAD907A28A}" srcOrd="0" destOrd="0" presId="urn:microsoft.com/office/officeart/2005/8/layout/vList2"/>
    <dgm:cxn modelId="{0BD75C16-C4DD-4A01-A97A-E0A066139B01}" srcId="{240A80EE-FD87-4860-A165-E521E6DB1CC3}" destId="{0CE2AE36-BD9A-4DC8-A2F9-61A2EAF17C53}" srcOrd="0" destOrd="0" parTransId="{B2C28DCF-570B-484C-8055-D4B0D0EA1784}" sibTransId="{465C0382-9C3E-4BC1-9EC3-69CABA8A79B6}"/>
    <dgm:cxn modelId="{E1F32A56-C845-4730-A661-94110618F556}" type="presOf" srcId="{0CE2AE36-BD9A-4DC8-A2F9-61A2EAF17C53}" destId="{2FB1324C-0F37-405F-873F-E289C9EC5502}" srcOrd="0" destOrd="0" presId="urn:microsoft.com/office/officeart/2005/8/layout/vList2"/>
    <dgm:cxn modelId="{77135C77-E1A0-4A01-B32E-407D0966508E}" type="presParOf" srcId="{80DE0362-6550-43CE-B39C-F3BAD907A28A}" destId="{2FB1324C-0F37-405F-873F-E289C9EC550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F0E486D-611A-4DF9-A70D-F906030FA9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EF899EB-9823-4862-B0EA-002E2A314873}">
      <dgm:prSet/>
      <dgm:spPr/>
      <dgm:t>
        <a:bodyPr/>
        <a:lstStyle/>
        <a:p>
          <a:pPr algn="ctr"/>
          <a:r>
            <a:rPr lang="ru-RU" b="1" i="0" dirty="0"/>
            <a:t>Административный регламент предоставления государственной услуги по государственной регистрации полезной модели и выдаче патента на полезную модель, его дубликата»</a:t>
          </a:r>
          <a:endParaRPr lang="ru-RU" dirty="0"/>
        </a:p>
      </dgm:t>
    </dgm:pt>
    <dgm:pt modelId="{0F335524-4844-4A26-83BB-A200C88C972D}" type="parTrans" cxnId="{249FD9A7-7DD9-4A33-BD3E-97B7602A5EF3}">
      <dgm:prSet/>
      <dgm:spPr/>
      <dgm:t>
        <a:bodyPr/>
        <a:lstStyle/>
        <a:p>
          <a:endParaRPr lang="ru-RU"/>
        </a:p>
      </dgm:t>
    </dgm:pt>
    <dgm:pt modelId="{6CE30215-CC1C-439F-858C-09B2DCF32305}" type="sibTrans" cxnId="{249FD9A7-7DD9-4A33-BD3E-97B7602A5EF3}">
      <dgm:prSet/>
      <dgm:spPr/>
      <dgm:t>
        <a:bodyPr/>
        <a:lstStyle/>
        <a:p>
          <a:endParaRPr lang="ru-RU"/>
        </a:p>
      </dgm:t>
    </dgm:pt>
    <dgm:pt modelId="{B8AE8772-A6C9-408C-99ED-6212D2A4DCAF}" type="pres">
      <dgm:prSet presAssocID="{FF0E486D-611A-4DF9-A70D-F906030FA9C8}" presName="linear" presStyleCnt="0">
        <dgm:presLayoutVars>
          <dgm:animLvl val="lvl"/>
          <dgm:resizeHandles val="exact"/>
        </dgm:presLayoutVars>
      </dgm:prSet>
      <dgm:spPr/>
    </dgm:pt>
    <dgm:pt modelId="{1386E9BB-3480-44E9-A161-FD2B281510A6}" type="pres">
      <dgm:prSet presAssocID="{7EF899EB-9823-4862-B0EA-002E2A314873}" presName="parentText" presStyleLbl="node1" presStyleIdx="0" presStyleCnt="1">
        <dgm:presLayoutVars>
          <dgm:chMax val="0"/>
          <dgm:bulletEnabled val="1"/>
        </dgm:presLayoutVars>
      </dgm:prSet>
      <dgm:spPr/>
    </dgm:pt>
  </dgm:ptLst>
  <dgm:cxnLst>
    <dgm:cxn modelId="{249FD9A7-7DD9-4A33-BD3E-97B7602A5EF3}" srcId="{FF0E486D-611A-4DF9-A70D-F906030FA9C8}" destId="{7EF899EB-9823-4862-B0EA-002E2A314873}" srcOrd="0" destOrd="0" parTransId="{0F335524-4844-4A26-83BB-A200C88C972D}" sibTransId="{6CE30215-CC1C-439F-858C-09B2DCF32305}"/>
    <dgm:cxn modelId="{DA20E1C1-EED7-45C8-8DC8-B4FD3F7263C5}" type="presOf" srcId="{FF0E486D-611A-4DF9-A70D-F906030FA9C8}" destId="{B8AE8772-A6C9-408C-99ED-6212D2A4DCAF}" srcOrd="0" destOrd="0" presId="urn:microsoft.com/office/officeart/2005/8/layout/vList2"/>
    <dgm:cxn modelId="{DD3F9242-BE29-4903-B850-B47F3B727D1D}" type="presOf" srcId="{7EF899EB-9823-4862-B0EA-002E2A314873}" destId="{1386E9BB-3480-44E9-A161-FD2B281510A6}" srcOrd="0" destOrd="0" presId="urn:microsoft.com/office/officeart/2005/8/layout/vList2"/>
    <dgm:cxn modelId="{AD8D465C-C39F-402C-A1EB-15A939119BBD}" type="presParOf" srcId="{B8AE8772-A6C9-408C-99ED-6212D2A4DCAF}" destId="{1386E9BB-3480-44E9-A161-FD2B281510A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823F907-8ACD-4694-8808-3F6E757C5E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095D3AB-CB3A-4779-AF5C-5F66EA0BC0CD}">
      <dgm:prSet/>
      <dgm:spPr/>
      <dgm:t>
        <a:bodyPr/>
        <a:lstStyle/>
        <a:p>
          <a:pPr algn="ctr"/>
          <a:r>
            <a:rPr lang="ru-RU" b="1" i="0" dirty="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промышленных образцов, и их формы;</a:t>
          </a:r>
          <a:br>
            <a:rPr lang="ru-RU" b="1" i="0" dirty="0"/>
          </a:br>
          <a:endParaRPr lang="ru-RU" dirty="0"/>
        </a:p>
      </dgm:t>
    </dgm:pt>
    <dgm:pt modelId="{1D25385B-D4C4-4ACB-AE05-8AE5087EC9B6}" type="parTrans" cxnId="{D71D5A74-DD2B-494B-ADFC-3AF70D924F74}">
      <dgm:prSet/>
      <dgm:spPr/>
      <dgm:t>
        <a:bodyPr/>
        <a:lstStyle/>
        <a:p>
          <a:endParaRPr lang="ru-RU"/>
        </a:p>
      </dgm:t>
    </dgm:pt>
    <dgm:pt modelId="{80958348-444C-4151-A0E6-51E1A7A8DDB8}" type="sibTrans" cxnId="{D71D5A74-DD2B-494B-ADFC-3AF70D924F74}">
      <dgm:prSet/>
      <dgm:spPr/>
      <dgm:t>
        <a:bodyPr/>
        <a:lstStyle/>
        <a:p>
          <a:endParaRPr lang="ru-RU"/>
        </a:p>
      </dgm:t>
    </dgm:pt>
    <dgm:pt modelId="{440DC46B-DD58-477E-9495-043B02C41E3B}" type="pres">
      <dgm:prSet presAssocID="{7823F907-8ACD-4694-8808-3F6E757C5EC2}" presName="linear" presStyleCnt="0">
        <dgm:presLayoutVars>
          <dgm:animLvl val="lvl"/>
          <dgm:resizeHandles val="exact"/>
        </dgm:presLayoutVars>
      </dgm:prSet>
      <dgm:spPr/>
    </dgm:pt>
    <dgm:pt modelId="{21636340-6EC1-425C-AA43-5DD8450331B3}" type="pres">
      <dgm:prSet presAssocID="{A095D3AB-CB3A-4779-AF5C-5F66EA0BC0CD}" presName="parentText" presStyleLbl="node1" presStyleIdx="0" presStyleCnt="1">
        <dgm:presLayoutVars>
          <dgm:chMax val="0"/>
          <dgm:bulletEnabled val="1"/>
        </dgm:presLayoutVars>
      </dgm:prSet>
      <dgm:spPr/>
    </dgm:pt>
  </dgm:ptLst>
  <dgm:cxnLst>
    <dgm:cxn modelId="{D71D5A74-DD2B-494B-ADFC-3AF70D924F74}" srcId="{7823F907-8ACD-4694-8808-3F6E757C5EC2}" destId="{A095D3AB-CB3A-4779-AF5C-5F66EA0BC0CD}" srcOrd="0" destOrd="0" parTransId="{1D25385B-D4C4-4ACB-AE05-8AE5087EC9B6}" sibTransId="{80958348-444C-4151-A0E6-51E1A7A8DDB8}"/>
    <dgm:cxn modelId="{CDA8873E-B3EA-4DCC-B7EB-09FFB534D453}" type="presOf" srcId="{7823F907-8ACD-4694-8808-3F6E757C5EC2}" destId="{440DC46B-DD58-477E-9495-043B02C41E3B}" srcOrd="0" destOrd="0" presId="urn:microsoft.com/office/officeart/2005/8/layout/vList2"/>
    <dgm:cxn modelId="{D87252B2-78C1-47BB-AC65-6784B39A71EB}" type="presOf" srcId="{A095D3AB-CB3A-4779-AF5C-5F66EA0BC0CD}" destId="{21636340-6EC1-425C-AA43-5DD8450331B3}" srcOrd="0" destOrd="0" presId="urn:microsoft.com/office/officeart/2005/8/layout/vList2"/>
    <dgm:cxn modelId="{28287210-32F5-42EA-AFAF-B82F3886C5EA}" type="presParOf" srcId="{440DC46B-DD58-477E-9495-043B02C41E3B}" destId="{21636340-6EC1-425C-AA43-5DD8450331B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E0F1961-B815-49D0-88F9-567C9FCFDA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5215302-F26D-4FC2-99B9-A8573041769B}">
      <dgm:prSet custT="1"/>
      <dgm:spPr/>
      <dgm:t>
        <a:bodyPr/>
        <a:lstStyle/>
        <a:p>
          <a:pPr algn="ctr"/>
          <a:r>
            <a:rPr lang="ru-RU" sz="1200" b="1" i="0" dirty="0"/>
            <a:t>Административный регламент предоставления Федеральной службой по интеллектуальной собственности государственной услуги по государственной регистрации промышленного образца и выдаче патента на промышленный образец, его дубликата</a:t>
          </a:r>
          <a:endParaRPr lang="ru-RU" sz="1200" dirty="0"/>
        </a:p>
      </dgm:t>
    </dgm:pt>
    <dgm:pt modelId="{3C2EA92C-EEBB-4A1E-AF84-55BAE4A4E7C3}" type="parTrans" cxnId="{CC0C24E5-5B11-4DC2-9A87-3E4D3E3086D5}">
      <dgm:prSet/>
      <dgm:spPr/>
      <dgm:t>
        <a:bodyPr/>
        <a:lstStyle/>
        <a:p>
          <a:endParaRPr lang="ru-RU"/>
        </a:p>
      </dgm:t>
    </dgm:pt>
    <dgm:pt modelId="{798E4022-FC7A-4688-8701-E6A97C5824A1}" type="sibTrans" cxnId="{CC0C24E5-5B11-4DC2-9A87-3E4D3E3086D5}">
      <dgm:prSet/>
      <dgm:spPr/>
      <dgm:t>
        <a:bodyPr/>
        <a:lstStyle/>
        <a:p>
          <a:endParaRPr lang="ru-RU"/>
        </a:p>
      </dgm:t>
    </dgm:pt>
    <dgm:pt modelId="{40B98659-967E-4304-9792-9E915D8BDC2E}" type="pres">
      <dgm:prSet presAssocID="{8E0F1961-B815-49D0-88F9-567C9FCFDA7B}" presName="linear" presStyleCnt="0">
        <dgm:presLayoutVars>
          <dgm:animLvl val="lvl"/>
          <dgm:resizeHandles val="exact"/>
        </dgm:presLayoutVars>
      </dgm:prSet>
      <dgm:spPr/>
    </dgm:pt>
    <dgm:pt modelId="{DEDD86FD-FE13-4BB9-BB5B-32A51431F920}" type="pres">
      <dgm:prSet presAssocID="{85215302-F26D-4FC2-99B9-A8573041769B}" presName="parentText" presStyleLbl="node1" presStyleIdx="0" presStyleCnt="1" custScaleY="138210">
        <dgm:presLayoutVars>
          <dgm:chMax val="0"/>
          <dgm:bulletEnabled val="1"/>
        </dgm:presLayoutVars>
      </dgm:prSet>
      <dgm:spPr/>
    </dgm:pt>
  </dgm:ptLst>
  <dgm:cxnLst>
    <dgm:cxn modelId="{4DE5575D-FFEF-4CFA-8A82-84A505828660}" type="presOf" srcId="{85215302-F26D-4FC2-99B9-A8573041769B}" destId="{DEDD86FD-FE13-4BB9-BB5B-32A51431F920}" srcOrd="0" destOrd="0" presId="urn:microsoft.com/office/officeart/2005/8/layout/vList2"/>
    <dgm:cxn modelId="{AB21AF92-3735-473E-BD59-C9AEE8A0059C}" type="presOf" srcId="{8E0F1961-B815-49D0-88F9-567C9FCFDA7B}" destId="{40B98659-967E-4304-9792-9E915D8BDC2E}" srcOrd="0" destOrd="0" presId="urn:microsoft.com/office/officeart/2005/8/layout/vList2"/>
    <dgm:cxn modelId="{CC0C24E5-5B11-4DC2-9A87-3E4D3E3086D5}" srcId="{8E0F1961-B815-49D0-88F9-567C9FCFDA7B}" destId="{85215302-F26D-4FC2-99B9-A8573041769B}" srcOrd="0" destOrd="0" parTransId="{3C2EA92C-EEBB-4A1E-AF84-55BAE4A4E7C3}" sibTransId="{798E4022-FC7A-4688-8701-E6A97C5824A1}"/>
    <dgm:cxn modelId="{3D3A9905-6BE5-48C3-9989-97AAB5B0DA41}" type="presParOf" srcId="{40B98659-967E-4304-9792-9E915D8BDC2E}" destId="{DEDD86FD-FE13-4BB9-BB5B-32A51431F92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A1F974E-A3EC-4C1E-8A9B-31F9E7A2C9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C137997-522A-41B0-B3DC-0C828390E882}">
      <dgm:prSet/>
      <dgm:spPr/>
      <dgm:t>
        <a:bodyPr/>
        <a:lstStyle/>
        <a:p>
          <a:r>
            <a:rPr lang="ru-RU" b="1" i="0"/>
            <a:t>Приказ Минэконом развития от 25.05. 2016 №316 вступил в действие с 12.08.2016</a:t>
          </a:r>
          <a:endParaRPr lang="ru-RU"/>
        </a:p>
      </dgm:t>
    </dgm:pt>
    <dgm:pt modelId="{425A5CCB-AED7-44D5-8CF0-BB10EAADCA0F}" type="parTrans" cxnId="{D44F27AD-17C4-4F11-B410-C5687A09F46C}">
      <dgm:prSet/>
      <dgm:spPr/>
      <dgm:t>
        <a:bodyPr/>
        <a:lstStyle/>
        <a:p>
          <a:endParaRPr lang="ru-RU"/>
        </a:p>
      </dgm:t>
    </dgm:pt>
    <dgm:pt modelId="{3D2023D2-6285-4A52-BF8B-3F84DA6A265E}" type="sibTrans" cxnId="{D44F27AD-17C4-4F11-B410-C5687A09F46C}">
      <dgm:prSet/>
      <dgm:spPr/>
      <dgm:t>
        <a:bodyPr/>
        <a:lstStyle/>
        <a:p>
          <a:endParaRPr lang="ru-RU"/>
        </a:p>
      </dgm:t>
    </dgm:pt>
    <dgm:pt modelId="{3358D20A-1F0B-4373-B9FF-F58851844768}" type="pres">
      <dgm:prSet presAssocID="{DA1F974E-A3EC-4C1E-8A9B-31F9E7A2C93A}" presName="linear" presStyleCnt="0">
        <dgm:presLayoutVars>
          <dgm:animLvl val="lvl"/>
          <dgm:resizeHandles val="exact"/>
        </dgm:presLayoutVars>
      </dgm:prSet>
      <dgm:spPr/>
    </dgm:pt>
    <dgm:pt modelId="{3C1E17EE-B3FF-422E-8478-50D6673CAF93}" type="pres">
      <dgm:prSet presAssocID="{6C137997-522A-41B0-B3DC-0C828390E882}" presName="parentText" presStyleLbl="node1" presStyleIdx="0" presStyleCnt="1">
        <dgm:presLayoutVars>
          <dgm:chMax val="0"/>
          <dgm:bulletEnabled val="1"/>
        </dgm:presLayoutVars>
      </dgm:prSet>
      <dgm:spPr/>
    </dgm:pt>
  </dgm:ptLst>
  <dgm:cxnLst>
    <dgm:cxn modelId="{C0191FB7-8ACA-4622-AF68-132DE9825B56}" type="presOf" srcId="{6C137997-522A-41B0-B3DC-0C828390E882}" destId="{3C1E17EE-B3FF-422E-8478-50D6673CAF93}" srcOrd="0" destOrd="0" presId="urn:microsoft.com/office/officeart/2005/8/layout/vList2"/>
    <dgm:cxn modelId="{D44F27AD-17C4-4F11-B410-C5687A09F46C}" srcId="{DA1F974E-A3EC-4C1E-8A9B-31F9E7A2C93A}" destId="{6C137997-522A-41B0-B3DC-0C828390E882}" srcOrd="0" destOrd="0" parTransId="{425A5CCB-AED7-44D5-8CF0-BB10EAADCA0F}" sibTransId="{3D2023D2-6285-4A52-BF8B-3F84DA6A265E}"/>
    <dgm:cxn modelId="{828EA4E7-83AF-4A17-AFAC-A770F565E680}" type="presOf" srcId="{DA1F974E-A3EC-4C1E-8A9B-31F9E7A2C93A}" destId="{3358D20A-1F0B-4373-B9FF-F58851844768}" srcOrd="0" destOrd="0" presId="urn:microsoft.com/office/officeart/2005/8/layout/vList2"/>
    <dgm:cxn modelId="{ACEAF0AA-EE8E-480F-BDD2-21614EBB0B88}" type="presParOf" srcId="{3358D20A-1F0B-4373-B9FF-F58851844768}" destId="{3C1E17EE-B3FF-422E-8478-50D6673CAF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1ACB9D0-E92C-4D3F-B075-AB289CE175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F6CC48F-A657-4B91-9205-AD1BA52CB48A}">
      <dgm:prSet/>
      <dgm:spPr/>
      <dgm:t>
        <a:bodyPr/>
        <a:lstStyle/>
        <a:p>
          <a:pPr algn="ctr"/>
          <a:r>
            <a:rPr lang="ru-RU" b="1" i="0" dirty="0"/>
            <a:t>Административный регламент по внесению изменений в реестры программ для электронных вычислительных машин, баз данных, топологий интегральных микросхем, а также в свидетельства о государственной регистрации программы для электронных вычислительных машин, базы данных, топологии интегральной микросхемы </a:t>
          </a:r>
          <a:endParaRPr lang="ru-RU" dirty="0"/>
        </a:p>
      </dgm:t>
    </dgm:pt>
    <dgm:pt modelId="{61F09B1E-49E2-4D79-A5C5-05364CB3C032}" type="parTrans" cxnId="{DB152E26-1BDE-4460-BD85-8BFE85A3CA69}">
      <dgm:prSet/>
      <dgm:spPr/>
      <dgm:t>
        <a:bodyPr/>
        <a:lstStyle/>
        <a:p>
          <a:pPr algn="ctr"/>
          <a:endParaRPr lang="ru-RU"/>
        </a:p>
      </dgm:t>
    </dgm:pt>
    <dgm:pt modelId="{BA769281-8748-4DDA-B227-2235E6737F53}" type="sibTrans" cxnId="{DB152E26-1BDE-4460-BD85-8BFE85A3CA69}">
      <dgm:prSet/>
      <dgm:spPr/>
      <dgm:t>
        <a:bodyPr/>
        <a:lstStyle/>
        <a:p>
          <a:pPr algn="ctr"/>
          <a:endParaRPr lang="ru-RU"/>
        </a:p>
      </dgm:t>
    </dgm:pt>
    <dgm:pt modelId="{22B67B95-A150-4A01-80F2-ED7B76E55424}" type="pres">
      <dgm:prSet presAssocID="{61ACB9D0-E92C-4D3F-B075-AB289CE17558}" presName="linear" presStyleCnt="0">
        <dgm:presLayoutVars>
          <dgm:animLvl val="lvl"/>
          <dgm:resizeHandles val="exact"/>
        </dgm:presLayoutVars>
      </dgm:prSet>
      <dgm:spPr/>
    </dgm:pt>
    <dgm:pt modelId="{0B1AE1FB-EC5C-43F9-8FEB-0932648B01B7}" type="pres">
      <dgm:prSet presAssocID="{EF6CC48F-A657-4B91-9205-AD1BA52CB48A}" presName="parentText" presStyleLbl="node1" presStyleIdx="0" presStyleCnt="1">
        <dgm:presLayoutVars>
          <dgm:chMax val="0"/>
          <dgm:bulletEnabled val="1"/>
        </dgm:presLayoutVars>
      </dgm:prSet>
      <dgm:spPr/>
    </dgm:pt>
  </dgm:ptLst>
  <dgm:cxnLst>
    <dgm:cxn modelId="{DB152E26-1BDE-4460-BD85-8BFE85A3CA69}" srcId="{61ACB9D0-E92C-4D3F-B075-AB289CE17558}" destId="{EF6CC48F-A657-4B91-9205-AD1BA52CB48A}" srcOrd="0" destOrd="0" parTransId="{61F09B1E-49E2-4D79-A5C5-05364CB3C032}" sibTransId="{BA769281-8748-4DDA-B227-2235E6737F53}"/>
    <dgm:cxn modelId="{C2958A7D-C7DB-4FEC-BC03-FA4D5A80E9D6}" type="presOf" srcId="{61ACB9D0-E92C-4D3F-B075-AB289CE17558}" destId="{22B67B95-A150-4A01-80F2-ED7B76E55424}" srcOrd="0" destOrd="0" presId="urn:microsoft.com/office/officeart/2005/8/layout/vList2"/>
    <dgm:cxn modelId="{BCC5C886-521B-47F5-8686-180ECEE04886}" type="presOf" srcId="{EF6CC48F-A657-4B91-9205-AD1BA52CB48A}" destId="{0B1AE1FB-EC5C-43F9-8FEB-0932648B01B7}" srcOrd="0" destOrd="0" presId="urn:microsoft.com/office/officeart/2005/8/layout/vList2"/>
    <dgm:cxn modelId="{E07DC569-6F31-4701-883D-8A6073938901}" type="presParOf" srcId="{22B67B95-A150-4A01-80F2-ED7B76E55424}" destId="{0B1AE1FB-EC5C-43F9-8FEB-0932648B01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0D05C78-1243-4356-B0FA-91BF79C8BF2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C9FABF1-A41F-415A-9D5A-3D744B0B9273}">
      <dgm:prSet/>
      <dgm:spPr/>
      <dgm:t>
        <a:bodyPr/>
        <a:lstStyle/>
        <a:p>
          <a:pPr algn="ctr"/>
          <a:r>
            <a:rPr lang="ru-RU" b="1" i="0"/>
            <a:t>Правил оформления заявки на государственную регистрацию топологии интегральной микросхемы, Правил составления документов, являющихся основанием для осуществления юридически значимых действий по государственной регистрации топологии интегральной микросхемы, и их форм, Порядка государственной регистрации топологии интегральной микросхемы….. </a:t>
          </a:r>
          <a:endParaRPr lang="ru-RU"/>
        </a:p>
      </dgm:t>
    </dgm:pt>
    <dgm:pt modelId="{B324B25D-C89C-4ACF-BF4A-8B845EE4A897}" type="parTrans" cxnId="{6A924CFE-ED63-4557-8F49-14B12C84ECB9}">
      <dgm:prSet/>
      <dgm:spPr/>
      <dgm:t>
        <a:bodyPr/>
        <a:lstStyle/>
        <a:p>
          <a:endParaRPr lang="ru-RU"/>
        </a:p>
      </dgm:t>
    </dgm:pt>
    <dgm:pt modelId="{E8C5DA3A-2DDB-403A-8A83-548D9A3FC9CA}" type="sibTrans" cxnId="{6A924CFE-ED63-4557-8F49-14B12C84ECB9}">
      <dgm:prSet/>
      <dgm:spPr/>
      <dgm:t>
        <a:bodyPr/>
        <a:lstStyle/>
        <a:p>
          <a:endParaRPr lang="ru-RU"/>
        </a:p>
      </dgm:t>
    </dgm:pt>
    <dgm:pt modelId="{47F722DF-2EA5-41B5-BD4E-A25D29C1DB76}" type="pres">
      <dgm:prSet presAssocID="{60D05C78-1243-4356-B0FA-91BF79C8BF26}" presName="linear" presStyleCnt="0">
        <dgm:presLayoutVars>
          <dgm:animLvl val="lvl"/>
          <dgm:resizeHandles val="exact"/>
        </dgm:presLayoutVars>
      </dgm:prSet>
      <dgm:spPr/>
    </dgm:pt>
    <dgm:pt modelId="{B62C4E36-A937-4B3A-BF96-002A90BC76C1}" type="pres">
      <dgm:prSet presAssocID="{BC9FABF1-A41F-415A-9D5A-3D744B0B9273}" presName="parentText" presStyleLbl="node1" presStyleIdx="0" presStyleCnt="1">
        <dgm:presLayoutVars>
          <dgm:chMax val="0"/>
          <dgm:bulletEnabled val="1"/>
        </dgm:presLayoutVars>
      </dgm:prSet>
      <dgm:spPr/>
    </dgm:pt>
  </dgm:ptLst>
  <dgm:cxnLst>
    <dgm:cxn modelId="{26F7550C-1A55-4399-ABB4-6BE2DC0C77C7}" type="presOf" srcId="{BC9FABF1-A41F-415A-9D5A-3D744B0B9273}" destId="{B62C4E36-A937-4B3A-BF96-002A90BC76C1}" srcOrd="0" destOrd="0" presId="urn:microsoft.com/office/officeart/2005/8/layout/vList2"/>
    <dgm:cxn modelId="{6A924CFE-ED63-4557-8F49-14B12C84ECB9}" srcId="{60D05C78-1243-4356-B0FA-91BF79C8BF26}" destId="{BC9FABF1-A41F-415A-9D5A-3D744B0B9273}" srcOrd="0" destOrd="0" parTransId="{B324B25D-C89C-4ACF-BF4A-8B845EE4A897}" sibTransId="{E8C5DA3A-2DDB-403A-8A83-548D9A3FC9CA}"/>
    <dgm:cxn modelId="{9686B63E-A303-433F-9F51-6FB784AF8052}" type="presOf" srcId="{60D05C78-1243-4356-B0FA-91BF79C8BF26}" destId="{47F722DF-2EA5-41B5-BD4E-A25D29C1DB76}" srcOrd="0" destOrd="0" presId="urn:microsoft.com/office/officeart/2005/8/layout/vList2"/>
    <dgm:cxn modelId="{66CE5C48-D133-437B-AAA2-72BC789C2EB2}" type="presParOf" srcId="{47F722DF-2EA5-41B5-BD4E-A25D29C1DB76}" destId="{B62C4E36-A937-4B3A-BF96-002A90BC76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8EEA436-58DA-45D0-9D67-CEBF8AF40C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1ADDDF8-032E-41AE-B06E-CB82446B66D1}">
      <dgm:prSet custT="1"/>
      <dgm:spPr/>
      <dgm:t>
        <a:bodyPr/>
        <a:lstStyle/>
        <a:p>
          <a:pPr algn="ctr"/>
          <a:r>
            <a:rPr lang="ru-RU" sz="1600" b="1" i="0" dirty="0"/>
            <a:t>Административного регламента предоставления  государственной услуги по государственной регистрации топологии интегральной микросхемы и выдаче свидетельства о государственной регистрации топологии интегральной микросхемы, его дубликата (приказ вступил в силу 8 января 2016 г.)</a:t>
          </a:r>
          <a:endParaRPr lang="ru-RU" sz="1600" dirty="0"/>
        </a:p>
      </dgm:t>
    </dgm:pt>
    <dgm:pt modelId="{40381F7B-4284-4A7A-B375-09AC4C7E4D97}" type="parTrans" cxnId="{B19380EB-897B-477F-A6C7-A897EA7C88AB}">
      <dgm:prSet/>
      <dgm:spPr/>
      <dgm:t>
        <a:bodyPr/>
        <a:lstStyle/>
        <a:p>
          <a:endParaRPr lang="ru-RU"/>
        </a:p>
      </dgm:t>
    </dgm:pt>
    <dgm:pt modelId="{56907BDC-0D25-4CC1-A542-4E5D9097D6BC}" type="sibTrans" cxnId="{B19380EB-897B-477F-A6C7-A897EA7C88AB}">
      <dgm:prSet/>
      <dgm:spPr/>
      <dgm:t>
        <a:bodyPr/>
        <a:lstStyle/>
        <a:p>
          <a:endParaRPr lang="ru-RU"/>
        </a:p>
      </dgm:t>
    </dgm:pt>
    <dgm:pt modelId="{5EF7681C-2A54-48F1-AD0A-42CA74C52EC2}" type="pres">
      <dgm:prSet presAssocID="{78EEA436-58DA-45D0-9D67-CEBF8AF40C11}" presName="linear" presStyleCnt="0">
        <dgm:presLayoutVars>
          <dgm:animLvl val="lvl"/>
          <dgm:resizeHandles val="exact"/>
        </dgm:presLayoutVars>
      </dgm:prSet>
      <dgm:spPr/>
    </dgm:pt>
    <dgm:pt modelId="{806A1655-98A9-4F37-A4D6-228526420F9D}" type="pres">
      <dgm:prSet presAssocID="{81ADDDF8-032E-41AE-B06E-CB82446B66D1}" presName="parentText" presStyleLbl="node1" presStyleIdx="0" presStyleCnt="1">
        <dgm:presLayoutVars>
          <dgm:chMax val="0"/>
          <dgm:bulletEnabled val="1"/>
        </dgm:presLayoutVars>
      </dgm:prSet>
      <dgm:spPr/>
    </dgm:pt>
  </dgm:ptLst>
  <dgm:cxnLst>
    <dgm:cxn modelId="{B19380EB-897B-477F-A6C7-A897EA7C88AB}" srcId="{78EEA436-58DA-45D0-9D67-CEBF8AF40C11}" destId="{81ADDDF8-032E-41AE-B06E-CB82446B66D1}" srcOrd="0" destOrd="0" parTransId="{40381F7B-4284-4A7A-B375-09AC4C7E4D97}" sibTransId="{56907BDC-0D25-4CC1-A542-4E5D9097D6BC}"/>
    <dgm:cxn modelId="{33FE8135-03AB-4E6E-9E1B-61CBFED9A0BF}" type="presOf" srcId="{78EEA436-58DA-45D0-9D67-CEBF8AF40C11}" destId="{5EF7681C-2A54-48F1-AD0A-42CA74C52EC2}" srcOrd="0" destOrd="0" presId="urn:microsoft.com/office/officeart/2005/8/layout/vList2"/>
    <dgm:cxn modelId="{DE8B390D-762C-4714-B059-6FB18320F355}" type="presOf" srcId="{81ADDDF8-032E-41AE-B06E-CB82446B66D1}" destId="{806A1655-98A9-4F37-A4D6-228526420F9D}" srcOrd="0" destOrd="0" presId="urn:microsoft.com/office/officeart/2005/8/layout/vList2"/>
    <dgm:cxn modelId="{CE424441-EC22-49AD-A32E-56A2535C2AD6}" type="presParOf" srcId="{5EF7681C-2A54-48F1-AD0A-42CA74C52EC2}" destId="{806A1655-98A9-4F37-A4D6-228526420F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E4A1A40-CA98-4B7D-BF3E-32AEF5242C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E3C323D-0F3C-4F28-B2C4-A42FA8F98DAD}">
      <dgm:prSet custT="1"/>
      <dgm:spPr/>
      <dgm:t>
        <a:bodyPr/>
        <a:lstStyle/>
        <a:p>
          <a:pPr algn="ctr"/>
          <a:r>
            <a:rPr lang="ru-RU" sz="1600" b="1" i="0"/>
            <a:t>Административный регламент по внесению изменений в реестры программ для электронных вычислительных машин, баз данных, топологий интегральных микросхем, а также в свидетельства о государственной регистрации программы для электронных вычислительных машин, базы данных, топологии интегральной микросхемы </a:t>
          </a:r>
          <a:endParaRPr lang="ru-RU" sz="1600"/>
        </a:p>
      </dgm:t>
    </dgm:pt>
    <dgm:pt modelId="{4B812DF7-113A-4070-895A-A3627131132F}" type="parTrans" cxnId="{39276233-9FF5-4959-8750-B1E06133F2B4}">
      <dgm:prSet/>
      <dgm:spPr/>
      <dgm:t>
        <a:bodyPr/>
        <a:lstStyle/>
        <a:p>
          <a:pPr algn="ctr"/>
          <a:endParaRPr lang="ru-RU" sz="1600"/>
        </a:p>
      </dgm:t>
    </dgm:pt>
    <dgm:pt modelId="{75BED559-AF25-4061-9F38-0494D55A5A9D}" type="sibTrans" cxnId="{39276233-9FF5-4959-8750-B1E06133F2B4}">
      <dgm:prSet/>
      <dgm:spPr/>
      <dgm:t>
        <a:bodyPr/>
        <a:lstStyle/>
        <a:p>
          <a:pPr algn="ctr"/>
          <a:endParaRPr lang="ru-RU" sz="1600"/>
        </a:p>
      </dgm:t>
    </dgm:pt>
    <dgm:pt modelId="{046D1E9C-1504-475F-B4C4-0B665F6C4DBC}" type="pres">
      <dgm:prSet presAssocID="{8E4A1A40-CA98-4B7D-BF3E-32AEF5242C13}" presName="linear" presStyleCnt="0">
        <dgm:presLayoutVars>
          <dgm:animLvl val="lvl"/>
          <dgm:resizeHandles val="exact"/>
        </dgm:presLayoutVars>
      </dgm:prSet>
      <dgm:spPr/>
    </dgm:pt>
    <dgm:pt modelId="{F0842C84-F3EE-422A-8DB6-DA41230BEDB4}" type="pres">
      <dgm:prSet presAssocID="{DE3C323D-0F3C-4F28-B2C4-A42FA8F98DAD}" presName="parentText" presStyleLbl="node1" presStyleIdx="0" presStyleCnt="1">
        <dgm:presLayoutVars>
          <dgm:chMax val="0"/>
          <dgm:bulletEnabled val="1"/>
        </dgm:presLayoutVars>
      </dgm:prSet>
      <dgm:spPr/>
    </dgm:pt>
  </dgm:ptLst>
  <dgm:cxnLst>
    <dgm:cxn modelId="{39276233-9FF5-4959-8750-B1E06133F2B4}" srcId="{8E4A1A40-CA98-4B7D-BF3E-32AEF5242C13}" destId="{DE3C323D-0F3C-4F28-B2C4-A42FA8F98DAD}" srcOrd="0" destOrd="0" parTransId="{4B812DF7-113A-4070-895A-A3627131132F}" sibTransId="{75BED559-AF25-4061-9F38-0494D55A5A9D}"/>
    <dgm:cxn modelId="{B8E423CD-1A6E-4A89-BF49-78BEFF8B1169}" type="presOf" srcId="{DE3C323D-0F3C-4F28-B2C4-A42FA8F98DAD}" destId="{F0842C84-F3EE-422A-8DB6-DA41230BEDB4}" srcOrd="0" destOrd="0" presId="urn:microsoft.com/office/officeart/2005/8/layout/vList2"/>
    <dgm:cxn modelId="{77E5E51F-BE8A-4CB4-A4DC-2381FEB6C63C}" type="presOf" srcId="{8E4A1A40-CA98-4B7D-BF3E-32AEF5242C13}" destId="{046D1E9C-1504-475F-B4C4-0B665F6C4DBC}" srcOrd="0" destOrd="0" presId="urn:microsoft.com/office/officeart/2005/8/layout/vList2"/>
    <dgm:cxn modelId="{117A575B-B711-448C-AD03-8F2D65F1B31D}" type="presParOf" srcId="{046D1E9C-1504-475F-B4C4-0B665F6C4DBC}" destId="{F0842C84-F3EE-422A-8DB6-DA41230BED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382ED-F1F3-4201-BB70-29DF589990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10D1424-8F64-417E-B6E7-3FFC58FBA50C}">
      <dgm:prSet/>
      <dgm:spPr/>
      <dgm:t>
        <a:bodyPr/>
        <a:lstStyle/>
        <a:p>
          <a:r>
            <a:rPr lang="ru-RU" b="1" i="0"/>
            <a:t>Новый объект «применение продукта или способа по определенному назначению» </a:t>
          </a:r>
          <a:br>
            <a:rPr lang="ru-RU" b="1" i="0"/>
          </a:br>
          <a:r>
            <a:rPr lang="ru-RU" b="1" i="0"/>
            <a:t>п. 1 ст. 1350 ГК РФ</a:t>
          </a:r>
          <a:endParaRPr lang="ru-RU"/>
        </a:p>
      </dgm:t>
    </dgm:pt>
    <dgm:pt modelId="{0D53B454-0FDC-4CAD-B666-44BCA47D82B1}" type="parTrans" cxnId="{9BD46995-DF6B-4B1D-A27A-2F7EF437C708}">
      <dgm:prSet/>
      <dgm:spPr/>
      <dgm:t>
        <a:bodyPr/>
        <a:lstStyle/>
        <a:p>
          <a:endParaRPr lang="ru-RU"/>
        </a:p>
      </dgm:t>
    </dgm:pt>
    <dgm:pt modelId="{6FD28A1F-23DB-4151-8705-64675477AD6B}" type="sibTrans" cxnId="{9BD46995-DF6B-4B1D-A27A-2F7EF437C708}">
      <dgm:prSet/>
      <dgm:spPr/>
      <dgm:t>
        <a:bodyPr/>
        <a:lstStyle/>
        <a:p>
          <a:endParaRPr lang="ru-RU"/>
        </a:p>
      </dgm:t>
    </dgm:pt>
    <dgm:pt modelId="{480CAB43-7841-4EA1-BE84-A50153CAB46A}" type="pres">
      <dgm:prSet presAssocID="{68C382ED-F1F3-4201-BB70-29DF58999058}" presName="linear" presStyleCnt="0">
        <dgm:presLayoutVars>
          <dgm:animLvl val="lvl"/>
          <dgm:resizeHandles val="exact"/>
        </dgm:presLayoutVars>
      </dgm:prSet>
      <dgm:spPr/>
    </dgm:pt>
    <dgm:pt modelId="{94C2E802-1783-4AB2-A24B-946CD468B3EF}" type="pres">
      <dgm:prSet presAssocID="{910D1424-8F64-417E-B6E7-3FFC58FBA50C}" presName="parentText" presStyleLbl="node1" presStyleIdx="0" presStyleCnt="1">
        <dgm:presLayoutVars>
          <dgm:chMax val="0"/>
          <dgm:bulletEnabled val="1"/>
        </dgm:presLayoutVars>
      </dgm:prSet>
      <dgm:spPr/>
    </dgm:pt>
  </dgm:ptLst>
  <dgm:cxnLst>
    <dgm:cxn modelId="{9BD46995-DF6B-4B1D-A27A-2F7EF437C708}" srcId="{68C382ED-F1F3-4201-BB70-29DF58999058}" destId="{910D1424-8F64-417E-B6E7-3FFC58FBA50C}" srcOrd="0" destOrd="0" parTransId="{0D53B454-0FDC-4CAD-B666-44BCA47D82B1}" sibTransId="{6FD28A1F-23DB-4151-8705-64675477AD6B}"/>
    <dgm:cxn modelId="{07F6348D-BF55-4B79-B717-BCA755CD1FB2}" type="presOf" srcId="{68C382ED-F1F3-4201-BB70-29DF58999058}" destId="{480CAB43-7841-4EA1-BE84-A50153CAB46A}" srcOrd="0" destOrd="0" presId="urn:microsoft.com/office/officeart/2005/8/layout/vList2"/>
    <dgm:cxn modelId="{EEED0AA1-B634-4C3B-8CCC-CA75AD985DB1}" type="presOf" srcId="{910D1424-8F64-417E-B6E7-3FFC58FBA50C}" destId="{94C2E802-1783-4AB2-A24B-946CD468B3EF}" srcOrd="0" destOrd="0" presId="urn:microsoft.com/office/officeart/2005/8/layout/vList2"/>
    <dgm:cxn modelId="{2924DD18-87A6-4E0E-82A9-F004DCEFFF05}" type="presParOf" srcId="{480CAB43-7841-4EA1-BE84-A50153CAB46A}" destId="{94C2E802-1783-4AB2-A24B-946CD468B3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0ADE751-9377-4B7C-B6B6-3C4DFE4980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C1164DE-009D-4262-811D-32A284DCE366}">
      <dgm:prSet/>
      <dgm:spPr/>
      <dgm:t>
        <a:bodyPr/>
        <a:lstStyle/>
        <a:p>
          <a:pPr algn="ctr"/>
          <a:r>
            <a:rPr lang="ru-RU" b="1" i="0"/>
            <a:t>Административный регламент предоставления Федеральной службой по интеллектуальной собственности государственной услуги по государственной регистрации программы для электронных вычислительных машин или базы данных и выдаче свидетельств о государственной регистрации программы для электронных вычислительных машин или базы данных, их дубликатов  </a:t>
          </a:r>
          <a:endParaRPr lang="ru-RU"/>
        </a:p>
      </dgm:t>
    </dgm:pt>
    <dgm:pt modelId="{9D6E48D4-8079-4F78-913B-D1FCF7E3CBAB}" type="parTrans" cxnId="{EC93AF97-EC2B-4E8E-A0BD-89CAE584CFCB}">
      <dgm:prSet/>
      <dgm:spPr/>
      <dgm:t>
        <a:bodyPr/>
        <a:lstStyle/>
        <a:p>
          <a:pPr algn="ctr"/>
          <a:endParaRPr lang="ru-RU"/>
        </a:p>
      </dgm:t>
    </dgm:pt>
    <dgm:pt modelId="{BE7B7452-83CC-4639-94EB-AB819DCD70BF}" type="sibTrans" cxnId="{EC93AF97-EC2B-4E8E-A0BD-89CAE584CFCB}">
      <dgm:prSet/>
      <dgm:spPr/>
      <dgm:t>
        <a:bodyPr/>
        <a:lstStyle/>
        <a:p>
          <a:pPr algn="ctr"/>
          <a:endParaRPr lang="ru-RU"/>
        </a:p>
      </dgm:t>
    </dgm:pt>
    <dgm:pt modelId="{4A9B274A-D8FF-4578-910F-A38129FFFF65}" type="pres">
      <dgm:prSet presAssocID="{E0ADE751-9377-4B7C-B6B6-3C4DFE498035}" presName="linear" presStyleCnt="0">
        <dgm:presLayoutVars>
          <dgm:animLvl val="lvl"/>
          <dgm:resizeHandles val="exact"/>
        </dgm:presLayoutVars>
      </dgm:prSet>
      <dgm:spPr/>
    </dgm:pt>
    <dgm:pt modelId="{19A64FCB-3E40-4052-8836-AA0CB6723B02}" type="pres">
      <dgm:prSet presAssocID="{CC1164DE-009D-4262-811D-32A284DCE366}" presName="parentText" presStyleLbl="node1" presStyleIdx="0" presStyleCnt="1" custLinFactNeighborY="-1024">
        <dgm:presLayoutVars>
          <dgm:chMax val="0"/>
          <dgm:bulletEnabled val="1"/>
        </dgm:presLayoutVars>
      </dgm:prSet>
      <dgm:spPr/>
    </dgm:pt>
  </dgm:ptLst>
  <dgm:cxnLst>
    <dgm:cxn modelId="{EC93AF97-EC2B-4E8E-A0BD-89CAE584CFCB}" srcId="{E0ADE751-9377-4B7C-B6B6-3C4DFE498035}" destId="{CC1164DE-009D-4262-811D-32A284DCE366}" srcOrd="0" destOrd="0" parTransId="{9D6E48D4-8079-4F78-913B-D1FCF7E3CBAB}" sibTransId="{BE7B7452-83CC-4639-94EB-AB819DCD70BF}"/>
    <dgm:cxn modelId="{63D11AED-BD38-4BC7-B317-FCA68BA42D6B}" type="presOf" srcId="{E0ADE751-9377-4B7C-B6B6-3C4DFE498035}" destId="{4A9B274A-D8FF-4578-910F-A38129FFFF65}" srcOrd="0" destOrd="0" presId="urn:microsoft.com/office/officeart/2005/8/layout/vList2"/>
    <dgm:cxn modelId="{E6A5D737-A167-4640-8AD3-BDC495AA53B7}" type="presOf" srcId="{CC1164DE-009D-4262-811D-32A284DCE366}" destId="{19A64FCB-3E40-4052-8836-AA0CB6723B02}" srcOrd="0" destOrd="0" presId="urn:microsoft.com/office/officeart/2005/8/layout/vList2"/>
    <dgm:cxn modelId="{F4F942AD-768C-4A60-9AD0-D04F3F5872A3}" type="presParOf" srcId="{4A9B274A-D8FF-4578-910F-A38129FFFF65}" destId="{19A64FCB-3E40-4052-8836-AA0CB6723B0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A1F974E-A3EC-4C1E-8A9B-31F9E7A2C9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C137997-522A-41B0-B3DC-0C828390E882}">
      <dgm:prSet/>
      <dgm:spPr/>
      <dgm:t>
        <a:bodyPr/>
        <a:lstStyle/>
        <a:p>
          <a:r>
            <a:rPr lang="ru-RU" b="1" i="0" dirty="0"/>
            <a:t>Приказ </a:t>
          </a:r>
          <a:r>
            <a:rPr lang="ru-RU" b="1" i="0" dirty="0" err="1"/>
            <a:t>Минэконом</a:t>
          </a:r>
          <a:r>
            <a:rPr lang="ru-RU" b="1" i="0" dirty="0"/>
            <a:t> развития от 05.04. 2016 №211 вступил в действие с 18.07.2016</a:t>
          </a:r>
          <a:endParaRPr lang="ru-RU" dirty="0"/>
        </a:p>
      </dgm:t>
    </dgm:pt>
    <dgm:pt modelId="{425A5CCB-AED7-44D5-8CF0-BB10EAADCA0F}" type="parTrans" cxnId="{D44F27AD-17C4-4F11-B410-C5687A09F46C}">
      <dgm:prSet/>
      <dgm:spPr/>
      <dgm:t>
        <a:bodyPr/>
        <a:lstStyle/>
        <a:p>
          <a:endParaRPr lang="ru-RU"/>
        </a:p>
      </dgm:t>
    </dgm:pt>
    <dgm:pt modelId="{3D2023D2-6285-4A52-BF8B-3F84DA6A265E}" type="sibTrans" cxnId="{D44F27AD-17C4-4F11-B410-C5687A09F46C}">
      <dgm:prSet/>
      <dgm:spPr/>
      <dgm:t>
        <a:bodyPr/>
        <a:lstStyle/>
        <a:p>
          <a:endParaRPr lang="ru-RU"/>
        </a:p>
      </dgm:t>
    </dgm:pt>
    <dgm:pt modelId="{3358D20A-1F0B-4373-B9FF-F58851844768}" type="pres">
      <dgm:prSet presAssocID="{DA1F974E-A3EC-4C1E-8A9B-31F9E7A2C93A}" presName="linear" presStyleCnt="0">
        <dgm:presLayoutVars>
          <dgm:animLvl val="lvl"/>
          <dgm:resizeHandles val="exact"/>
        </dgm:presLayoutVars>
      </dgm:prSet>
      <dgm:spPr/>
    </dgm:pt>
    <dgm:pt modelId="{3C1E17EE-B3FF-422E-8478-50D6673CAF93}" type="pres">
      <dgm:prSet presAssocID="{6C137997-522A-41B0-B3DC-0C828390E882}" presName="parentText" presStyleLbl="node1" presStyleIdx="0" presStyleCnt="1">
        <dgm:presLayoutVars>
          <dgm:chMax val="0"/>
          <dgm:bulletEnabled val="1"/>
        </dgm:presLayoutVars>
      </dgm:prSet>
      <dgm:spPr/>
    </dgm:pt>
  </dgm:ptLst>
  <dgm:cxnLst>
    <dgm:cxn modelId="{C0191FB7-8ACA-4622-AF68-132DE9825B56}" type="presOf" srcId="{6C137997-522A-41B0-B3DC-0C828390E882}" destId="{3C1E17EE-B3FF-422E-8478-50D6673CAF93}" srcOrd="0" destOrd="0" presId="urn:microsoft.com/office/officeart/2005/8/layout/vList2"/>
    <dgm:cxn modelId="{D44F27AD-17C4-4F11-B410-C5687A09F46C}" srcId="{DA1F974E-A3EC-4C1E-8A9B-31F9E7A2C93A}" destId="{6C137997-522A-41B0-B3DC-0C828390E882}" srcOrd="0" destOrd="0" parTransId="{425A5CCB-AED7-44D5-8CF0-BB10EAADCA0F}" sibTransId="{3D2023D2-6285-4A52-BF8B-3F84DA6A265E}"/>
    <dgm:cxn modelId="{828EA4E7-83AF-4A17-AFAC-A770F565E680}" type="presOf" srcId="{DA1F974E-A3EC-4C1E-8A9B-31F9E7A2C93A}" destId="{3358D20A-1F0B-4373-B9FF-F58851844768}" srcOrd="0" destOrd="0" presId="urn:microsoft.com/office/officeart/2005/8/layout/vList2"/>
    <dgm:cxn modelId="{ACEAF0AA-EE8E-480F-BDD2-21614EBB0B88}" type="presParOf" srcId="{3358D20A-1F0B-4373-B9FF-F58851844768}" destId="{3C1E17EE-B3FF-422E-8478-50D6673CAF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F138B31-598D-4E6B-A201-BA4D1B923D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AE564FD-9C92-4860-A3BC-FF0C6303E6B6}">
      <dgm:prSet/>
      <dgm:spPr/>
      <dgm:t>
        <a:bodyPr/>
        <a:lstStyle/>
        <a:p>
          <a:pPr algn="ctr"/>
          <a:r>
            <a:rPr lang="ru-RU" b="1" i="0"/>
            <a:t>Административного регламента предоставления услуги по рассмотрению заявления правообладателя о предоставлении любому лицу права использования изобретения, полезной модели или промышленного образца (открытой лицензии), ходатайства об отзыве заявления об открытой лицензии</a:t>
          </a:r>
          <a:br>
            <a:rPr lang="ru-RU" b="1" i="0"/>
          </a:br>
          <a:endParaRPr lang="ru-RU"/>
        </a:p>
      </dgm:t>
    </dgm:pt>
    <dgm:pt modelId="{1ECE4896-6D94-4673-B22C-B88B857C0266}" type="parTrans" cxnId="{5B673351-19CD-42D3-B154-37362240608A}">
      <dgm:prSet/>
      <dgm:spPr/>
      <dgm:t>
        <a:bodyPr/>
        <a:lstStyle/>
        <a:p>
          <a:pPr algn="ctr"/>
          <a:endParaRPr lang="ru-RU"/>
        </a:p>
      </dgm:t>
    </dgm:pt>
    <dgm:pt modelId="{F3926789-5D25-41FF-818A-8059D4D5889A}" type="sibTrans" cxnId="{5B673351-19CD-42D3-B154-37362240608A}">
      <dgm:prSet/>
      <dgm:spPr/>
      <dgm:t>
        <a:bodyPr/>
        <a:lstStyle/>
        <a:p>
          <a:pPr algn="ctr"/>
          <a:endParaRPr lang="ru-RU"/>
        </a:p>
      </dgm:t>
    </dgm:pt>
    <dgm:pt modelId="{81496CA2-1516-47D5-B2DD-1D01A5DAD9D6}" type="pres">
      <dgm:prSet presAssocID="{BF138B31-598D-4E6B-A201-BA4D1B923D59}" presName="linear" presStyleCnt="0">
        <dgm:presLayoutVars>
          <dgm:animLvl val="lvl"/>
          <dgm:resizeHandles val="exact"/>
        </dgm:presLayoutVars>
      </dgm:prSet>
      <dgm:spPr/>
    </dgm:pt>
    <dgm:pt modelId="{8D6D5010-E77A-481E-85E3-95CF94075839}" type="pres">
      <dgm:prSet presAssocID="{7AE564FD-9C92-4860-A3BC-FF0C6303E6B6}" presName="parentText" presStyleLbl="node1" presStyleIdx="0" presStyleCnt="1" custLinFactNeighborX="-30" custLinFactNeighborY="3061">
        <dgm:presLayoutVars>
          <dgm:chMax val="0"/>
          <dgm:bulletEnabled val="1"/>
        </dgm:presLayoutVars>
      </dgm:prSet>
      <dgm:spPr/>
    </dgm:pt>
  </dgm:ptLst>
  <dgm:cxnLst>
    <dgm:cxn modelId="{5B673351-19CD-42D3-B154-37362240608A}" srcId="{BF138B31-598D-4E6B-A201-BA4D1B923D59}" destId="{7AE564FD-9C92-4860-A3BC-FF0C6303E6B6}" srcOrd="0" destOrd="0" parTransId="{1ECE4896-6D94-4673-B22C-B88B857C0266}" sibTransId="{F3926789-5D25-41FF-818A-8059D4D5889A}"/>
    <dgm:cxn modelId="{D95278F3-9500-407E-B6FC-0D5DC29EB1BF}" type="presOf" srcId="{7AE564FD-9C92-4860-A3BC-FF0C6303E6B6}" destId="{8D6D5010-E77A-481E-85E3-95CF94075839}" srcOrd="0" destOrd="0" presId="urn:microsoft.com/office/officeart/2005/8/layout/vList2"/>
    <dgm:cxn modelId="{93100E01-14D2-4C99-A3A0-CD638F9ACB8F}" type="presOf" srcId="{BF138B31-598D-4E6B-A201-BA4D1B923D59}" destId="{81496CA2-1516-47D5-B2DD-1D01A5DAD9D6}" srcOrd="0" destOrd="0" presId="urn:microsoft.com/office/officeart/2005/8/layout/vList2"/>
    <dgm:cxn modelId="{A1D2DE5B-00C6-4DC4-9592-50672C2446E8}" type="presParOf" srcId="{81496CA2-1516-47D5-B2DD-1D01A5DAD9D6}" destId="{8D6D5010-E77A-481E-85E3-95CF9407583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723C541-C48A-4F45-BD1B-39251DEB84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6490813-314F-4409-948D-2C75C2C1AB93}">
      <dgm:prSet/>
      <dgm:spPr/>
      <dgm:t>
        <a:bodyPr/>
        <a:lstStyle/>
        <a:p>
          <a:r>
            <a:rPr lang="ru-RU" b="1" i="0"/>
            <a:t>Административного регламента предоставления  гос. по государственной регистрации перехода исключительного права на РИД без договора</a:t>
          </a:r>
          <a:endParaRPr lang="ru-RU"/>
        </a:p>
      </dgm:t>
    </dgm:pt>
    <dgm:pt modelId="{4D9DE973-935C-4917-B7EC-4982D31FFC98}" type="parTrans" cxnId="{9D7BAE5C-F944-4589-B123-9AF2D8E7F96F}">
      <dgm:prSet/>
      <dgm:spPr/>
      <dgm:t>
        <a:bodyPr/>
        <a:lstStyle/>
        <a:p>
          <a:endParaRPr lang="ru-RU"/>
        </a:p>
      </dgm:t>
    </dgm:pt>
    <dgm:pt modelId="{38B19F1E-1F0E-4A23-AE76-42217FE68AAD}" type="sibTrans" cxnId="{9D7BAE5C-F944-4589-B123-9AF2D8E7F96F}">
      <dgm:prSet/>
      <dgm:spPr/>
      <dgm:t>
        <a:bodyPr/>
        <a:lstStyle/>
        <a:p>
          <a:endParaRPr lang="ru-RU"/>
        </a:p>
      </dgm:t>
    </dgm:pt>
    <dgm:pt modelId="{3DF14F5A-64E8-4A42-A6E6-BAADAE2E1AF4}" type="pres">
      <dgm:prSet presAssocID="{9723C541-C48A-4F45-BD1B-39251DEB84B6}" presName="linear" presStyleCnt="0">
        <dgm:presLayoutVars>
          <dgm:animLvl val="lvl"/>
          <dgm:resizeHandles val="exact"/>
        </dgm:presLayoutVars>
      </dgm:prSet>
      <dgm:spPr/>
    </dgm:pt>
    <dgm:pt modelId="{86DCCAD0-EB11-4E48-B867-73621816F56B}" type="pres">
      <dgm:prSet presAssocID="{C6490813-314F-4409-948D-2C75C2C1AB93}" presName="parentText" presStyleLbl="node1" presStyleIdx="0" presStyleCnt="1">
        <dgm:presLayoutVars>
          <dgm:chMax val="0"/>
          <dgm:bulletEnabled val="1"/>
        </dgm:presLayoutVars>
      </dgm:prSet>
      <dgm:spPr/>
    </dgm:pt>
  </dgm:ptLst>
  <dgm:cxnLst>
    <dgm:cxn modelId="{755CFE8B-E459-47CC-8938-2EDA83E431C5}" type="presOf" srcId="{9723C541-C48A-4F45-BD1B-39251DEB84B6}" destId="{3DF14F5A-64E8-4A42-A6E6-BAADAE2E1AF4}" srcOrd="0" destOrd="0" presId="urn:microsoft.com/office/officeart/2005/8/layout/vList2"/>
    <dgm:cxn modelId="{1267572C-CF13-440B-9075-617C7FCB3585}" type="presOf" srcId="{C6490813-314F-4409-948D-2C75C2C1AB93}" destId="{86DCCAD0-EB11-4E48-B867-73621816F56B}" srcOrd="0" destOrd="0" presId="urn:microsoft.com/office/officeart/2005/8/layout/vList2"/>
    <dgm:cxn modelId="{9D7BAE5C-F944-4589-B123-9AF2D8E7F96F}" srcId="{9723C541-C48A-4F45-BD1B-39251DEB84B6}" destId="{C6490813-314F-4409-948D-2C75C2C1AB93}" srcOrd="0" destOrd="0" parTransId="{4D9DE973-935C-4917-B7EC-4982D31FFC98}" sibTransId="{38B19F1E-1F0E-4A23-AE76-42217FE68AAD}"/>
    <dgm:cxn modelId="{CE620DB7-EFA9-40BC-93C7-F48DB06CE90D}" type="presParOf" srcId="{3DF14F5A-64E8-4A42-A6E6-BAADAE2E1AF4}" destId="{86DCCAD0-EB11-4E48-B867-73621816F56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F35B474-C93E-4014-8B51-474E3ADA91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42D8D35-4AB6-4BDD-A724-C490077211CF}">
      <dgm:prSet/>
      <dgm:spPr/>
      <dgm:t>
        <a:bodyPr/>
        <a:lstStyle/>
        <a:p>
          <a:r>
            <a:rPr lang="ru-RU" b="1" i="0"/>
            <a:t>Административного регламента предоставления государственной услуги по досрочному прекращению правовой охраны товарного знака, НМПТ по заявлению любого лица, кроме правообладателя, в связи с прекращением юридического лица - правообладателя или регистрацией прекращения гражданином деятельности в качестве индивидуального предпринимателя - правообладателя, а также в случае смерти гражданина - обладателя свидетельства или свидетельств об исключительном праве на наименование места происхождения товара </a:t>
          </a:r>
          <a:endParaRPr lang="ru-RU"/>
        </a:p>
      </dgm:t>
    </dgm:pt>
    <dgm:pt modelId="{95F9F198-8B96-4962-86C1-3C58A97BB8A3}" type="parTrans" cxnId="{81E12962-1DD8-4F57-A58B-4E92413408AC}">
      <dgm:prSet/>
      <dgm:spPr/>
      <dgm:t>
        <a:bodyPr/>
        <a:lstStyle/>
        <a:p>
          <a:endParaRPr lang="ru-RU"/>
        </a:p>
      </dgm:t>
    </dgm:pt>
    <dgm:pt modelId="{EA736CB8-B0AF-4A00-877D-69A590E8793F}" type="sibTrans" cxnId="{81E12962-1DD8-4F57-A58B-4E92413408AC}">
      <dgm:prSet/>
      <dgm:spPr/>
      <dgm:t>
        <a:bodyPr/>
        <a:lstStyle/>
        <a:p>
          <a:endParaRPr lang="ru-RU"/>
        </a:p>
      </dgm:t>
    </dgm:pt>
    <dgm:pt modelId="{6475CCC8-8795-435D-B94E-638E0F8F3879}" type="pres">
      <dgm:prSet presAssocID="{AF35B474-C93E-4014-8B51-474E3ADA9139}" presName="linear" presStyleCnt="0">
        <dgm:presLayoutVars>
          <dgm:animLvl val="lvl"/>
          <dgm:resizeHandles val="exact"/>
        </dgm:presLayoutVars>
      </dgm:prSet>
      <dgm:spPr/>
    </dgm:pt>
    <dgm:pt modelId="{0F771842-5BAE-47E9-9D51-8485F6957239}" type="pres">
      <dgm:prSet presAssocID="{F42D8D35-4AB6-4BDD-A724-C490077211CF}" presName="parentText" presStyleLbl="node1" presStyleIdx="0" presStyleCnt="1">
        <dgm:presLayoutVars>
          <dgm:chMax val="0"/>
          <dgm:bulletEnabled val="1"/>
        </dgm:presLayoutVars>
      </dgm:prSet>
      <dgm:spPr/>
    </dgm:pt>
  </dgm:ptLst>
  <dgm:cxnLst>
    <dgm:cxn modelId="{81E12962-1DD8-4F57-A58B-4E92413408AC}" srcId="{AF35B474-C93E-4014-8B51-474E3ADA9139}" destId="{F42D8D35-4AB6-4BDD-A724-C490077211CF}" srcOrd="0" destOrd="0" parTransId="{95F9F198-8B96-4962-86C1-3C58A97BB8A3}" sibTransId="{EA736CB8-B0AF-4A00-877D-69A590E8793F}"/>
    <dgm:cxn modelId="{41BA40F2-4B65-4DF7-857D-4D7984805A6F}" type="presOf" srcId="{F42D8D35-4AB6-4BDD-A724-C490077211CF}" destId="{0F771842-5BAE-47E9-9D51-8485F6957239}" srcOrd="0" destOrd="0" presId="urn:microsoft.com/office/officeart/2005/8/layout/vList2"/>
    <dgm:cxn modelId="{7FB35417-ECDE-40C8-A8E8-ED6BB8103C70}" type="presOf" srcId="{AF35B474-C93E-4014-8B51-474E3ADA9139}" destId="{6475CCC8-8795-435D-B94E-638E0F8F3879}" srcOrd="0" destOrd="0" presId="urn:microsoft.com/office/officeart/2005/8/layout/vList2"/>
    <dgm:cxn modelId="{8BF3667D-0122-4493-8FA4-58AE1E5E3CB4}" type="presParOf" srcId="{6475CCC8-8795-435D-B94E-638E0F8F3879}" destId="{0F771842-5BAE-47E9-9D51-8485F695723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0D246C6-DFB4-45EE-B1F3-F73B7DCF93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0A4C2B9-3F92-4391-A90C-845C4B2287B4}">
      <dgm:prSet/>
      <dgm:spPr/>
      <dgm:t>
        <a:bodyPr/>
        <a:lstStyle/>
        <a:p>
          <a:r>
            <a:rPr lang="ru-RU" b="1" i="0"/>
            <a:t>Административный регламент предоставления государственной услуги по досрочному прекращению действия патента на изобретение, полезную модель, промышленный образец, правовой охраны товарного знака, знака обслуживания, действия свидетельства об исключительном праве на наименование места происхождения товара по заявлению правообладателя</a:t>
          </a:r>
          <a:endParaRPr lang="ru-RU"/>
        </a:p>
      </dgm:t>
    </dgm:pt>
    <dgm:pt modelId="{E079722B-B878-42E2-A3A5-27982C4FE9A5}" type="parTrans" cxnId="{E3EF6A29-ED25-4DAC-9059-7F0C30944FBD}">
      <dgm:prSet/>
      <dgm:spPr/>
      <dgm:t>
        <a:bodyPr/>
        <a:lstStyle/>
        <a:p>
          <a:endParaRPr lang="ru-RU"/>
        </a:p>
      </dgm:t>
    </dgm:pt>
    <dgm:pt modelId="{6A41BCCE-BABE-475E-85DD-2D709E9FB3B7}" type="sibTrans" cxnId="{E3EF6A29-ED25-4DAC-9059-7F0C30944FBD}">
      <dgm:prSet/>
      <dgm:spPr/>
      <dgm:t>
        <a:bodyPr/>
        <a:lstStyle/>
        <a:p>
          <a:endParaRPr lang="ru-RU"/>
        </a:p>
      </dgm:t>
    </dgm:pt>
    <dgm:pt modelId="{A6B48BA6-9053-4A97-B868-EB7A29C1BDD3}" type="pres">
      <dgm:prSet presAssocID="{E0D246C6-DFB4-45EE-B1F3-F73B7DCF93DE}" presName="linear" presStyleCnt="0">
        <dgm:presLayoutVars>
          <dgm:animLvl val="lvl"/>
          <dgm:resizeHandles val="exact"/>
        </dgm:presLayoutVars>
      </dgm:prSet>
      <dgm:spPr/>
    </dgm:pt>
    <dgm:pt modelId="{9F7D1A40-B2B2-4D63-A1D6-B0F9AC545AF9}" type="pres">
      <dgm:prSet presAssocID="{10A4C2B9-3F92-4391-A90C-845C4B2287B4}" presName="parentText" presStyleLbl="node1" presStyleIdx="0" presStyleCnt="1">
        <dgm:presLayoutVars>
          <dgm:chMax val="0"/>
          <dgm:bulletEnabled val="1"/>
        </dgm:presLayoutVars>
      </dgm:prSet>
      <dgm:spPr/>
    </dgm:pt>
  </dgm:ptLst>
  <dgm:cxnLst>
    <dgm:cxn modelId="{E3EF6A29-ED25-4DAC-9059-7F0C30944FBD}" srcId="{E0D246C6-DFB4-45EE-B1F3-F73B7DCF93DE}" destId="{10A4C2B9-3F92-4391-A90C-845C4B2287B4}" srcOrd="0" destOrd="0" parTransId="{E079722B-B878-42E2-A3A5-27982C4FE9A5}" sibTransId="{6A41BCCE-BABE-475E-85DD-2D709E9FB3B7}"/>
    <dgm:cxn modelId="{62E16CE1-710F-4558-B294-D158406B1FBD}" type="presOf" srcId="{10A4C2B9-3F92-4391-A90C-845C4B2287B4}" destId="{9F7D1A40-B2B2-4D63-A1D6-B0F9AC545AF9}" srcOrd="0" destOrd="0" presId="urn:microsoft.com/office/officeart/2005/8/layout/vList2"/>
    <dgm:cxn modelId="{EEF40729-E724-4A0D-BB5F-64273044C9EE}" type="presOf" srcId="{E0D246C6-DFB4-45EE-B1F3-F73B7DCF93DE}" destId="{A6B48BA6-9053-4A97-B868-EB7A29C1BDD3}" srcOrd="0" destOrd="0" presId="urn:microsoft.com/office/officeart/2005/8/layout/vList2"/>
    <dgm:cxn modelId="{894C3A75-7A10-43CC-9642-426BCAB6C266}" type="presParOf" srcId="{A6B48BA6-9053-4A97-B868-EB7A29C1BDD3}" destId="{9F7D1A40-B2B2-4D63-A1D6-B0F9AC545A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9A0563F-1D88-4AF6-8F1E-1F91AB3FC7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D676229-B5BA-44BD-BCB9-691B0281B322}">
      <dgm:prSet/>
      <dgm:spPr/>
      <dgm:t>
        <a:bodyPr/>
        <a:lstStyle/>
        <a:p>
          <a:r>
            <a:rPr lang="ru-RU" b="1" i="0"/>
            <a:t>Административный регламент предоставления государственной услуги по публикации решений судов о допущенных нарушениях исключительных прав</a:t>
          </a:r>
          <a:endParaRPr lang="ru-RU"/>
        </a:p>
      </dgm:t>
    </dgm:pt>
    <dgm:pt modelId="{5D858F1C-5EB8-4CC1-8498-0C57CBD56325}" type="parTrans" cxnId="{1FE2D9F7-740F-4ABE-995D-687D78D42CA6}">
      <dgm:prSet/>
      <dgm:spPr/>
      <dgm:t>
        <a:bodyPr/>
        <a:lstStyle/>
        <a:p>
          <a:endParaRPr lang="ru-RU"/>
        </a:p>
      </dgm:t>
    </dgm:pt>
    <dgm:pt modelId="{F73699F7-3390-4DD5-9C42-1BE1FBD5F558}" type="sibTrans" cxnId="{1FE2D9F7-740F-4ABE-995D-687D78D42CA6}">
      <dgm:prSet/>
      <dgm:spPr/>
      <dgm:t>
        <a:bodyPr/>
        <a:lstStyle/>
        <a:p>
          <a:endParaRPr lang="ru-RU"/>
        </a:p>
      </dgm:t>
    </dgm:pt>
    <dgm:pt modelId="{7B785862-397F-464F-9D8A-AEA986104D63}" type="pres">
      <dgm:prSet presAssocID="{29A0563F-1D88-4AF6-8F1E-1F91AB3FC73E}" presName="linear" presStyleCnt="0">
        <dgm:presLayoutVars>
          <dgm:animLvl val="lvl"/>
          <dgm:resizeHandles val="exact"/>
        </dgm:presLayoutVars>
      </dgm:prSet>
      <dgm:spPr/>
    </dgm:pt>
    <dgm:pt modelId="{7DCE3503-1DED-4089-A2EF-461881437DD1}" type="pres">
      <dgm:prSet presAssocID="{2D676229-B5BA-44BD-BCB9-691B0281B322}" presName="parentText" presStyleLbl="node1" presStyleIdx="0" presStyleCnt="1">
        <dgm:presLayoutVars>
          <dgm:chMax val="0"/>
          <dgm:bulletEnabled val="1"/>
        </dgm:presLayoutVars>
      </dgm:prSet>
      <dgm:spPr/>
    </dgm:pt>
  </dgm:ptLst>
  <dgm:cxnLst>
    <dgm:cxn modelId="{1FE2D9F7-740F-4ABE-995D-687D78D42CA6}" srcId="{29A0563F-1D88-4AF6-8F1E-1F91AB3FC73E}" destId="{2D676229-B5BA-44BD-BCB9-691B0281B322}" srcOrd="0" destOrd="0" parTransId="{5D858F1C-5EB8-4CC1-8498-0C57CBD56325}" sibTransId="{F73699F7-3390-4DD5-9C42-1BE1FBD5F558}"/>
    <dgm:cxn modelId="{BA2822BC-D08C-46A1-B2CD-E834716BF82E}" type="presOf" srcId="{29A0563F-1D88-4AF6-8F1E-1F91AB3FC73E}" destId="{7B785862-397F-464F-9D8A-AEA986104D63}" srcOrd="0" destOrd="0" presId="urn:microsoft.com/office/officeart/2005/8/layout/vList2"/>
    <dgm:cxn modelId="{F14B0A56-76A7-4FDE-A0F3-D7FA8022CDEA}" type="presOf" srcId="{2D676229-B5BA-44BD-BCB9-691B0281B322}" destId="{7DCE3503-1DED-4089-A2EF-461881437DD1}" srcOrd="0" destOrd="0" presId="urn:microsoft.com/office/officeart/2005/8/layout/vList2"/>
    <dgm:cxn modelId="{E64B7954-5415-4A69-A73A-A8FF83B7BF06}" type="presParOf" srcId="{7B785862-397F-464F-9D8A-AEA986104D63}" destId="{7DCE3503-1DED-4089-A2EF-461881437DD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1423D0D-A47D-431F-9847-EC90E55C74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5795B29-848A-4F42-A997-1D8CE9248F07}">
      <dgm:prSet custT="1"/>
      <dgm:spPr/>
      <dgm:t>
        <a:bodyPr/>
        <a:lstStyle/>
        <a:p>
          <a:pPr algn="ctr"/>
          <a:r>
            <a:rPr lang="ru-RU" sz="1600" b="0" i="0" dirty="0"/>
            <a:t>Государственная </a:t>
          </a:r>
          <a:r>
            <a:rPr lang="ru-RU" sz="1600" b="1" i="0" dirty="0"/>
            <a:t>регистрация распоряжения по договору исключительным правом </a:t>
          </a:r>
          <a:r>
            <a:rPr lang="ru-RU" sz="1600" b="0" i="0" dirty="0"/>
            <a:t>на изобретение, полезную модель, промышленный образец, товарный знак, знак обслуживания, зарегистрированные топологию интегральной микросхемы, программу для электронных вычислительных машин, базу данных</a:t>
          </a:r>
          <a:endParaRPr lang="ru-RU" sz="1600" dirty="0"/>
        </a:p>
      </dgm:t>
    </dgm:pt>
    <dgm:pt modelId="{BFDC786D-6EB3-4922-A402-8BA3871396E4}" type="parTrans" cxnId="{CD845767-3CD0-494E-9F41-2187CB3A9ED4}">
      <dgm:prSet/>
      <dgm:spPr/>
      <dgm:t>
        <a:bodyPr/>
        <a:lstStyle/>
        <a:p>
          <a:endParaRPr lang="ru-RU"/>
        </a:p>
      </dgm:t>
    </dgm:pt>
    <dgm:pt modelId="{7DA00685-ECE5-4399-9A6F-AA0201AEDED4}" type="sibTrans" cxnId="{CD845767-3CD0-494E-9F41-2187CB3A9ED4}">
      <dgm:prSet/>
      <dgm:spPr/>
      <dgm:t>
        <a:bodyPr/>
        <a:lstStyle/>
        <a:p>
          <a:endParaRPr lang="ru-RU"/>
        </a:p>
      </dgm:t>
    </dgm:pt>
    <dgm:pt modelId="{DCCACB92-F709-479F-AB4E-2A94E4E3D99F}" type="pres">
      <dgm:prSet presAssocID="{D1423D0D-A47D-431F-9847-EC90E55C74DF}" presName="linear" presStyleCnt="0">
        <dgm:presLayoutVars>
          <dgm:animLvl val="lvl"/>
          <dgm:resizeHandles val="exact"/>
        </dgm:presLayoutVars>
      </dgm:prSet>
      <dgm:spPr/>
    </dgm:pt>
    <dgm:pt modelId="{E1EB024A-4271-42C7-8138-B60882D0ACD3}" type="pres">
      <dgm:prSet presAssocID="{45795B29-848A-4F42-A997-1D8CE9248F07}" presName="parentText" presStyleLbl="node1" presStyleIdx="0" presStyleCnt="1">
        <dgm:presLayoutVars>
          <dgm:chMax val="0"/>
          <dgm:bulletEnabled val="1"/>
        </dgm:presLayoutVars>
      </dgm:prSet>
      <dgm:spPr/>
    </dgm:pt>
  </dgm:ptLst>
  <dgm:cxnLst>
    <dgm:cxn modelId="{F9A1C863-3DC4-4A78-835A-4550EB142814}" type="presOf" srcId="{45795B29-848A-4F42-A997-1D8CE9248F07}" destId="{E1EB024A-4271-42C7-8138-B60882D0ACD3}" srcOrd="0" destOrd="0" presId="urn:microsoft.com/office/officeart/2005/8/layout/vList2"/>
    <dgm:cxn modelId="{1483ACF9-F41E-4E12-AC03-604BB74D3E42}" type="presOf" srcId="{D1423D0D-A47D-431F-9847-EC90E55C74DF}" destId="{DCCACB92-F709-479F-AB4E-2A94E4E3D99F}" srcOrd="0" destOrd="0" presId="urn:microsoft.com/office/officeart/2005/8/layout/vList2"/>
    <dgm:cxn modelId="{CD845767-3CD0-494E-9F41-2187CB3A9ED4}" srcId="{D1423D0D-A47D-431F-9847-EC90E55C74DF}" destId="{45795B29-848A-4F42-A997-1D8CE9248F07}" srcOrd="0" destOrd="0" parTransId="{BFDC786D-6EB3-4922-A402-8BA3871396E4}" sibTransId="{7DA00685-ECE5-4399-9A6F-AA0201AEDED4}"/>
    <dgm:cxn modelId="{8CB0EFFB-4BF5-4C13-A38C-2F5E31149DEC}" type="presParOf" srcId="{DCCACB92-F709-479F-AB4E-2A94E4E3D99F}" destId="{E1EB024A-4271-42C7-8138-B60882D0ACD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C9D496F-D70B-4EC4-93E7-3C442D38FB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0B34AE4-7602-40BC-BF10-E9B4A8834D83}" type="pres">
      <dgm:prSet presAssocID="{CC9D496F-D70B-4EC4-93E7-3C442D38FBD2}" presName="linear" presStyleCnt="0">
        <dgm:presLayoutVars>
          <dgm:animLvl val="lvl"/>
          <dgm:resizeHandles val="exact"/>
        </dgm:presLayoutVars>
      </dgm:prSet>
      <dgm:spPr/>
    </dgm:pt>
  </dgm:ptLst>
  <dgm:cxnLst>
    <dgm:cxn modelId="{60D4F715-6813-4173-8246-8F46E3635672}" type="presOf" srcId="{CC9D496F-D70B-4EC4-93E7-3C442D38FBD2}" destId="{B0B34AE4-7602-40BC-BF10-E9B4A8834D8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E3962-66ED-4A76-9470-576A1D3EC5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A7D117A-AEA5-460D-963B-A29006DA5CFE}">
      <dgm:prSet/>
      <dgm:spPr/>
      <dgm:t>
        <a:bodyPr/>
        <a:lstStyle/>
        <a:p>
          <a:r>
            <a:rPr lang="ru-RU" b="1" i="0"/>
            <a:t>Установление однократной возможности внесения изменений или дополнений в материалы заявки на изобретение ст.1378 ГК РФ</a:t>
          </a:r>
          <a:endParaRPr lang="ru-RU"/>
        </a:p>
      </dgm:t>
    </dgm:pt>
    <dgm:pt modelId="{5E1A66DF-9150-4A4A-88E3-0D3E8A4F3476}" type="parTrans" cxnId="{0566C851-CFBF-4C3A-A47B-30372856F630}">
      <dgm:prSet/>
      <dgm:spPr/>
      <dgm:t>
        <a:bodyPr/>
        <a:lstStyle/>
        <a:p>
          <a:endParaRPr lang="ru-RU"/>
        </a:p>
      </dgm:t>
    </dgm:pt>
    <dgm:pt modelId="{4B3B20AA-566E-4755-A83C-9D9A9572889D}" type="sibTrans" cxnId="{0566C851-CFBF-4C3A-A47B-30372856F630}">
      <dgm:prSet/>
      <dgm:spPr/>
      <dgm:t>
        <a:bodyPr/>
        <a:lstStyle/>
        <a:p>
          <a:endParaRPr lang="ru-RU"/>
        </a:p>
      </dgm:t>
    </dgm:pt>
    <dgm:pt modelId="{634A3D84-6505-4E27-B613-D1D5020882C5}" type="pres">
      <dgm:prSet presAssocID="{5D7E3962-66ED-4A76-9470-576A1D3EC510}" presName="linear" presStyleCnt="0">
        <dgm:presLayoutVars>
          <dgm:animLvl val="lvl"/>
          <dgm:resizeHandles val="exact"/>
        </dgm:presLayoutVars>
      </dgm:prSet>
      <dgm:spPr/>
    </dgm:pt>
    <dgm:pt modelId="{0870791E-BE35-47B8-8538-2DE317CF99D5}" type="pres">
      <dgm:prSet presAssocID="{6A7D117A-AEA5-460D-963B-A29006DA5CFE}" presName="parentText" presStyleLbl="node1" presStyleIdx="0" presStyleCnt="1">
        <dgm:presLayoutVars>
          <dgm:chMax val="0"/>
          <dgm:bulletEnabled val="1"/>
        </dgm:presLayoutVars>
      </dgm:prSet>
      <dgm:spPr/>
    </dgm:pt>
  </dgm:ptLst>
  <dgm:cxnLst>
    <dgm:cxn modelId="{186C6029-6FFE-449F-A354-3E5D83A0A02B}" type="presOf" srcId="{5D7E3962-66ED-4A76-9470-576A1D3EC510}" destId="{634A3D84-6505-4E27-B613-D1D5020882C5}" srcOrd="0" destOrd="0" presId="urn:microsoft.com/office/officeart/2005/8/layout/vList2"/>
    <dgm:cxn modelId="{53C36CFD-A337-4917-9F0E-CB12D4616CEB}" type="presOf" srcId="{6A7D117A-AEA5-460D-963B-A29006DA5CFE}" destId="{0870791E-BE35-47B8-8538-2DE317CF99D5}" srcOrd="0" destOrd="0" presId="urn:microsoft.com/office/officeart/2005/8/layout/vList2"/>
    <dgm:cxn modelId="{0566C851-CFBF-4C3A-A47B-30372856F630}" srcId="{5D7E3962-66ED-4A76-9470-576A1D3EC510}" destId="{6A7D117A-AEA5-460D-963B-A29006DA5CFE}" srcOrd="0" destOrd="0" parTransId="{5E1A66DF-9150-4A4A-88E3-0D3E8A4F3476}" sibTransId="{4B3B20AA-566E-4755-A83C-9D9A9572889D}"/>
    <dgm:cxn modelId="{0024B47C-86C7-44C8-B37A-D9E074AFA7A1}" type="presParOf" srcId="{634A3D84-6505-4E27-B613-D1D5020882C5}" destId="{0870791E-BE35-47B8-8538-2DE317CF99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718698-E4EE-4530-86AF-012250693D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031806C-2FC1-4133-B9D2-8777659010C5}">
      <dgm:prSet custT="1"/>
      <dgm:spPr/>
      <dgm:t>
        <a:bodyPr/>
        <a:lstStyle/>
        <a:p>
          <a:pPr algn="ctr"/>
          <a:endParaRPr lang="ru-RU" sz="1600" b="1" i="0" dirty="0"/>
        </a:p>
        <a:p>
          <a:pPr algn="ctr"/>
          <a:r>
            <a:rPr lang="ru-RU" sz="2000" b="1" i="0" dirty="0"/>
            <a:t>Отказ от упрощенной процедуры предоставления правовой охраны для полезной модели Ст. 1390 ГК РФ</a:t>
          </a:r>
          <a:br>
            <a:rPr lang="ru-RU" sz="2000" b="1" i="0" dirty="0"/>
          </a:br>
          <a:endParaRPr lang="ru-RU" sz="2000" dirty="0"/>
        </a:p>
      </dgm:t>
    </dgm:pt>
    <dgm:pt modelId="{4A6924FF-F035-4652-878F-779F70D6D8F4}" type="parTrans" cxnId="{ED22D28F-CDB0-434B-BFFF-F3C5F55689AA}">
      <dgm:prSet/>
      <dgm:spPr/>
      <dgm:t>
        <a:bodyPr/>
        <a:lstStyle/>
        <a:p>
          <a:endParaRPr lang="ru-RU"/>
        </a:p>
      </dgm:t>
    </dgm:pt>
    <dgm:pt modelId="{2423B686-59E6-4C1B-AEB4-E7ED3CE7C96E}" type="sibTrans" cxnId="{ED22D28F-CDB0-434B-BFFF-F3C5F55689AA}">
      <dgm:prSet/>
      <dgm:spPr/>
      <dgm:t>
        <a:bodyPr/>
        <a:lstStyle/>
        <a:p>
          <a:endParaRPr lang="ru-RU"/>
        </a:p>
      </dgm:t>
    </dgm:pt>
    <dgm:pt modelId="{05E8B73E-A36D-486F-B4CB-E6577963928E}" type="pres">
      <dgm:prSet presAssocID="{DE718698-E4EE-4530-86AF-012250693D90}" presName="linear" presStyleCnt="0">
        <dgm:presLayoutVars>
          <dgm:animLvl val="lvl"/>
          <dgm:resizeHandles val="exact"/>
        </dgm:presLayoutVars>
      </dgm:prSet>
      <dgm:spPr/>
    </dgm:pt>
    <dgm:pt modelId="{08019C0B-532D-4DBA-A579-7DF12569B691}" type="pres">
      <dgm:prSet presAssocID="{D031806C-2FC1-4133-B9D2-8777659010C5}" presName="parentText" presStyleLbl="node1" presStyleIdx="0" presStyleCnt="1">
        <dgm:presLayoutVars>
          <dgm:chMax val="0"/>
          <dgm:bulletEnabled val="1"/>
        </dgm:presLayoutVars>
      </dgm:prSet>
      <dgm:spPr/>
    </dgm:pt>
  </dgm:ptLst>
  <dgm:cxnLst>
    <dgm:cxn modelId="{ED22D28F-CDB0-434B-BFFF-F3C5F55689AA}" srcId="{DE718698-E4EE-4530-86AF-012250693D90}" destId="{D031806C-2FC1-4133-B9D2-8777659010C5}" srcOrd="0" destOrd="0" parTransId="{4A6924FF-F035-4652-878F-779F70D6D8F4}" sibTransId="{2423B686-59E6-4C1B-AEB4-E7ED3CE7C96E}"/>
    <dgm:cxn modelId="{32726F61-FEDF-4E76-8EF8-47645CB33021}" type="presOf" srcId="{D031806C-2FC1-4133-B9D2-8777659010C5}" destId="{08019C0B-532D-4DBA-A579-7DF12569B691}" srcOrd="0" destOrd="0" presId="urn:microsoft.com/office/officeart/2005/8/layout/vList2"/>
    <dgm:cxn modelId="{F0DAE8D5-C268-45F2-8AA1-6C6510CF4A89}" type="presOf" srcId="{DE718698-E4EE-4530-86AF-012250693D90}" destId="{05E8B73E-A36D-486F-B4CB-E6577963928E}" srcOrd="0" destOrd="0" presId="urn:microsoft.com/office/officeart/2005/8/layout/vList2"/>
    <dgm:cxn modelId="{30293E2A-63C0-41F5-AAD4-646F57EE0EBA}" type="presParOf" srcId="{05E8B73E-A36D-486F-B4CB-E6577963928E}" destId="{08019C0B-532D-4DBA-A579-7DF12569B6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CF8654-02FF-4A37-962D-1050A12387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FF2C26D-CDFF-4341-924A-B13A04C53334}">
      <dgm:prSet/>
      <dgm:spPr/>
      <dgm:t>
        <a:bodyPr/>
        <a:lstStyle/>
        <a:p>
          <a:pPr algn="ctr"/>
          <a:r>
            <a:rPr lang="ru-RU" b="1" i="0" dirty="0"/>
            <a:t>Понятие и существенные признаки промышленного образца 1352 ГК РФ</a:t>
          </a:r>
          <a:endParaRPr lang="ru-RU" dirty="0"/>
        </a:p>
      </dgm:t>
    </dgm:pt>
    <dgm:pt modelId="{99502FA1-CEA7-453A-81FC-7CA7B2646FA2}" type="parTrans" cxnId="{E0E82051-CC60-4D8E-9764-B070375C4E8F}">
      <dgm:prSet/>
      <dgm:spPr/>
      <dgm:t>
        <a:bodyPr/>
        <a:lstStyle/>
        <a:p>
          <a:endParaRPr lang="ru-RU"/>
        </a:p>
      </dgm:t>
    </dgm:pt>
    <dgm:pt modelId="{3DB5896F-64A5-44BF-9997-F9AC7214F0B9}" type="sibTrans" cxnId="{E0E82051-CC60-4D8E-9764-B070375C4E8F}">
      <dgm:prSet/>
      <dgm:spPr/>
      <dgm:t>
        <a:bodyPr/>
        <a:lstStyle/>
        <a:p>
          <a:endParaRPr lang="ru-RU"/>
        </a:p>
      </dgm:t>
    </dgm:pt>
    <dgm:pt modelId="{0FDC1752-AA86-40FA-A6B2-585726270AB9}" type="pres">
      <dgm:prSet presAssocID="{A9CF8654-02FF-4A37-962D-1050A12387D1}" presName="linear" presStyleCnt="0">
        <dgm:presLayoutVars>
          <dgm:animLvl val="lvl"/>
          <dgm:resizeHandles val="exact"/>
        </dgm:presLayoutVars>
      </dgm:prSet>
      <dgm:spPr/>
    </dgm:pt>
    <dgm:pt modelId="{5D0C5520-59A5-40CD-9017-9FB1D283E0DA}" type="pres">
      <dgm:prSet presAssocID="{4FF2C26D-CDFF-4341-924A-B13A04C53334}" presName="parentText" presStyleLbl="node1" presStyleIdx="0" presStyleCnt="1">
        <dgm:presLayoutVars>
          <dgm:chMax val="0"/>
          <dgm:bulletEnabled val="1"/>
        </dgm:presLayoutVars>
      </dgm:prSet>
      <dgm:spPr/>
    </dgm:pt>
  </dgm:ptLst>
  <dgm:cxnLst>
    <dgm:cxn modelId="{E0E82051-CC60-4D8E-9764-B070375C4E8F}" srcId="{A9CF8654-02FF-4A37-962D-1050A12387D1}" destId="{4FF2C26D-CDFF-4341-924A-B13A04C53334}" srcOrd="0" destOrd="0" parTransId="{99502FA1-CEA7-453A-81FC-7CA7B2646FA2}" sibTransId="{3DB5896F-64A5-44BF-9997-F9AC7214F0B9}"/>
    <dgm:cxn modelId="{0D1C1AB9-B340-4F12-BCCC-793F9A392D97}" type="presOf" srcId="{4FF2C26D-CDFF-4341-924A-B13A04C53334}" destId="{5D0C5520-59A5-40CD-9017-9FB1D283E0DA}" srcOrd="0" destOrd="0" presId="urn:microsoft.com/office/officeart/2005/8/layout/vList2"/>
    <dgm:cxn modelId="{22FF5294-7830-4EAA-8B52-91C48DE98DCA}" type="presOf" srcId="{A9CF8654-02FF-4A37-962D-1050A12387D1}" destId="{0FDC1752-AA86-40FA-A6B2-585726270AB9}" srcOrd="0" destOrd="0" presId="urn:microsoft.com/office/officeart/2005/8/layout/vList2"/>
    <dgm:cxn modelId="{8C3C21EF-A24D-4561-B7CA-86CE034FA326}" type="presParOf" srcId="{0FDC1752-AA86-40FA-A6B2-585726270AB9}" destId="{5D0C5520-59A5-40CD-9017-9FB1D283E0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81B2F0-0E92-4B59-B398-F42F8D4A58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7FBCF1-CD83-4ABF-8D88-8610BA8973B4}">
      <dgm:prSet custT="1"/>
      <dgm:spPr/>
      <dgm:t>
        <a:bodyPr/>
        <a:lstStyle/>
        <a:p>
          <a:pPr algn="l"/>
          <a:endParaRPr lang="ru-RU" sz="2000" b="1" i="0" dirty="0"/>
        </a:p>
        <a:p>
          <a:pPr algn="ctr"/>
          <a:r>
            <a:rPr lang="ru-RU" sz="2000" b="1" i="0" dirty="0"/>
            <a:t>Исключен перечень существенных признаков промышленного п. 3 ст. 1354 ГК РФ с 1 октября 2014 года</a:t>
          </a:r>
          <a:br>
            <a:rPr lang="ru-RU" sz="1200" b="1" i="0" dirty="0"/>
          </a:br>
          <a:br>
            <a:rPr lang="ru-RU" sz="1200" b="1" i="0" dirty="0"/>
          </a:br>
          <a:endParaRPr lang="ru-RU" sz="1200" dirty="0"/>
        </a:p>
      </dgm:t>
    </dgm:pt>
    <dgm:pt modelId="{E1848AE0-E22D-4000-AAE4-8ADDB9B5C93C}" type="parTrans" cxnId="{C044BFCE-1BC9-48D1-A66A-63D271AB779D}">
      <dgm:prSet/>
      <dgm:spPr/>
      <dgm:t>
        <a:bodyPr/>
        <a:lstStyle/>
        <a:p>
          <a:endParaRPr lang="ru-RU"/>
        </a:p>
      </dgm:t>
    </dgm:pt>
    <dgm:pt modelId="{993E1C6B-6466-4063-814D-104EDE0E4B3A}" type="sibTrans" cxnId="{C044BFCE-1BC9-48D1-A66A-63D271AB779D}">
      <dgm:prSet/>
      <dgm:spPr/>
      <dgm:t>
        <a:bodyPr/>
        <a:lstStyle/>
        <a:p>
          <a:endParaRPr lang="ru-RU"/>
        </a:p>
      </dgm:t>
    </dgm:pt>
    <dgm:pt modelId="{9C2579D8-92B6-42EB-A629-CA057550D07B}" type="pres">
      <dgm:prSet presAssocID="{EB81B2F0-0E92-4B59-B398-F42F8D4A587F}" presName="linear" presStyleCnt="0">
        <dgm:presLayoutVars>
          <dgm:animLvl val="lvl"/>
          <dgm:resizeHandles val="exact"/>
        </dgm:presLayoutVars>
      </dgm:prSet>
      <dgm:spPr/>
    </dgm:pt>
    <dgm:pt modelId="{9285860A-7495-4BDD-94C3-5C3F278C4BB3}" type="pres">
      <dgm:prSet presAssocID="{FA7FBCF1-CD83-4ABF-8D88-8610BA8973B4}" presName="parentText" presStyleLbl="node1" presStyleIdx="0" presStyleCnt="1">
        <dgm:presLayoutVars>
          <dgm:chMax val="0"/>
          <dgm:bulletEnabled val="1"/>
        </dgm:presLayoutVars>
      </dgm:prSet>
      <dgm:spPr/>
    </dgm:pt>
  </dgm:ptLst>
  <dgm:cxnLst>
    <dgm:cxn modelId="{C044BFCE-1BC9-48D1-A66A-63D271AB779D}" srcId="{EB81B2F0-0E92-4B59-B398-F42F8D4A587F}" destId="{FA7FBCF1-CD83-4ABF-8D88-8610BA8973B4}" srcOrd="0" destOrd="0" parTransId="{E1848AE0-E22D-4000-AAE4-8ADDB9B5C93C}" sibTransId="{993E1C6B-6466-4063-814D-104EDE0E4B3A}"/>
    <dgm:cxn modelId="{EF5A55EF-9D3B-4155-87AC-5F945DC37BA8}" type="presOf" srcId="{EB81B2F0-0E92-4B59-B398-F42F8D4A587F}" destId="{9C2579D8-92B6-42EB-A629-CA057550D07B}" srcOrd="0" destOrd="0" presId="urn:microsoft.com/office/officeart/2005/8/layout/vList2"/>
    <dgm:cxn modelId="{DFA8A607-42EB-4FBD-8867-008ABEFCF675}" type="presOf" srcId="{FA7FBCF1-CD83-4ABF-8D88-8610BA8973B4}" destId="{9285860A-7495-4BDD-94C3-5C3F278C4BB3}" srcOrd="0" destOrd="0" presId="urn:microsoft.com/office/officeart/2005/8/layout/vList2"/>
    <dgm:cxn modelId="{8AEE5BAD-0F98-4CC9-8BF7-7BB1D8E4A896}" type="presParOf" srcId="{9C2579D8-92B6-42EB-A629-CA057550D07B}" destId="{9285860A-7495-4BDD-94C3-5C3F278C4B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894B-6BF8-4EF5-9669-EF96B95A7B47}">
      <dsp:nvSpPr>
        <dsp:cNvPr id="0" name=""/>
        <dsp:cNvSpPr/>
      </dsp:nvSpPr>
      <dsp:spPr>
        <a:xfrm>
          <a:off x="0" y="7349"/>
          <a:ext cx="8520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b="0" i="0" kern="1200"/>
            <a:t>Закон  РФ №12.03.2014</a:t>
          </a:r>
          <a:endParaRPr lang="ru-RU" sz="3400" kern="1200"/>
        </a:p>
      </dsp:txBody>
      <dsp:txXfrm>
        <a:off x="38838" y="46187"/>
        <a:ext cx="8442924" cy="717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70B9D-AE08-436B-9FFC-21625FA51223}">
      <dsp:nvSpPr>
        <dsp:cNvPr id="0" name=""/>
        <dsp:cNvSpPr/>
      </dsp:nvSpPr>
      <dsp:spPr>
        <a:xfrm>
          <a:off x="0" y="10091"/>
          <a:ext cx="852938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i="0" kern="1200"/>
            <a:t>Новый перечень объектов, которым не предоставляется правовая охрана в качестве промышленного образца</a:t>
          </a:r>
          <a:endParaRPr lang="ru-RU" sz="2100" kern="1200"/>
        </a:p>
      </dsp:txBody>
      <dsp:txXfrm>
        <a:off x="39580" y="49671"/>
        <a:ext cx="8450220" cy="731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C263B-2517-4601-83F5-316D9995A30B}">
      <dsp:nvSpPr>
        <dsp:cNvPr id="0" name=""/>
        <dsp:cNvSpPr/>
      </dsp:nvSpPr>
      <dsp:spPr>
        <a:xfrm>
          <a:off x="0" y="10091"/>
          <a:ext cx="8457372"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b="1" i="0" kern="1200"/>
            <a:t>Новые подходы (уровня техники) при установлении новизны промышленного образца </a:t>
          </a:r>
          <a:endParaRPr lang="ru-RU" sz="2100" kern="1200"/>
        </a:p>
      </dsp:txBody>
      <dsp:txXfrm>
        <a:off x="39580" y="49671"/>
        <a:ext cx="8378212" cy="731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644C7-CBD4-46BB-96ED-8BB4B01027FD}">
      <dsp:nvSpPr>
        <dsp:cNvPr id="0" name=""/>
        <dsp:cNvSpPr/>
      </dsp:nvSpPr>
      <dsp:spPr>
        <a:xfrm>
          <a:off x="0" y="10091"/>
          <a:ext cx="8457372"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b="1" i="0" kern="1200"/>
            <a:t>Уточнение условий отчуждения исключительного права на промышленный образец</a:t>
          </a:r>
          <a:endParaRPr lang="ru-RU" sz="2100" kern="1200"/>
        </a:p>
      </dsp:txBody>
      <dsp:txXfrm>
        <a:off x="39580" y="49671"/>
        <a:ext cx="8378212" cy="731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79A1B-A11C-4DA2-B496-9E54A9E1A84F}">
      <dsp:nvSpPr>
        <dsp:cNvPr id="0" name=""/>
        <dsp:cNvSpPr/>
      </dsp:nvSpPr>
      <dsp:spPr>
        <a:xfrm>
          <a:off x="0" y="12696"/>
          <a:ext cx="8385364"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i="0" kern="1200"/>
            <a:t>Новое в понятии эквивалентности признака</a:t>
          </a:r>
          <a:br>
            <a:rPr lang="ru-RU" sz="1900" b="1" i="0" kern="1200"/>
          </a:br>
          <a:r>
            <a:rPr lang="ru-RU" sz="1900" b="1" i="0" kern="1200"/>
            <a:t>п. 3 ст. 1358 ГК РФ  </a:t>
          </a:r>
          <a:endParaRPr lang="ru-RU" sz="1900" kern="1200"/>
        </a:p>
      </dsp:txBody>
      <dsp:txXfrm>
        <a:off x="35811" y="48507"/>
        <a:ext cx="8313742" cy="6619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FE7D2-5C11-411D-9AEE-BCA6CED444C9}">
      <dsp:nvSpPr>
        <dsp:cNvPr id="0" name=""/>
        <dsp:cNvSpPr/>
      </dsp:nvSpPr>
      <dsp:spPr>
        <a:xfrm>
          <a:off x="0" y="97788"/>
          <a:ext cx="8457372"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i="0" kern="1200"/>
            <a:t>Расширено понятие права преждепользования ст. 1361 ГК РФ</a:t>
          </a:r>
          <a:endParaRPr lang="ru-RU" sz="2100" kern="1200"/>
        </a:p>
      </dsp:txBody>
      <dsp:txXfrm>
        <a:off x="23988" y="121776"/>
        <a:ext cx="8409396" cy="4434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7E66E-3BB9-41A5-8253-01D31A3A061E}">
      <dsp:nvSpPr>
        <dsp:cNvPr id="0" name=""/>
        <dsp:cNvSpPr/>
      </dsp:nvSpPr>
      <dsp:spPr>
        <a:xfrm>
          <a:off x="0" y="17087"/>
          <a:ext cx="8229600"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b="1" i="0" kern="1200" dirty="0"/>
            <a:t>Зависимые изобретения, полезные модели, промышленные образцы</a:t>
          </a:r>
          <a:br>
            <a:rPr lang="ru-RU" sz="2100" b="1" i="0" kern="1200" dirty="0"/>
          </a:br>
          <a:r>
            <a:rPr lang="ru-RU" sz="2100" b="1" i="0" kern="1200" dirty="0"/>
            <a:t>ст. ст. 1358.1 ГК РФ</a:t>
          </a:r>
          <a:endParaRPr lang="ru-RU" sz="2100" kern="1200" dirty="0"/>
        </a:p>
      </dsp:txBody>
      <dsp:txXfrm>
        <a:off x="53973" y="71060"/>
        <a:ext cx="8121654" cy="9977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EDFDC-A20F-40D0-A996-4BC29D2D43C9}">
      <dsp:nvSpPr>
        <dsp:cNvPr id="0" name=""/>
        <dsp:cNvSpPr/>
      </dsp:nvSpPr>
      <dsp:spPr>
        <a:xfrm>
          <a:off x="0" y="4879"/>
          <a:ext cx="8385364"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b="1" i="0" kern="1200"/>
            <a:t>Расширено понятие права послепользования</a:t>
          </a:r>
          <a:br>
            <a:rPr lang="ru-RU" sz="2500" b="1" i="0" kern="1200"/>
          </a:br>
          <a:r>
            <a:rPr lang="ru-RU" sz="2500" b="1" i="0" kern="1200"/>
            <a:t>ст. 1400 ГК РФ</a:t>
          </a:r>
          <a:endParaRPr lang="ru-RU" sz="2500" kern="1200"/>
        </a:p>
      </dsp:txBody>
      <dsp:txXfrm>
        <a:off x="47120" y="51999"/>
        <a:ext cx="8291124" cy="8710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C95AB-A4CB-41D9-B9EC-A44A9BD2E953}">
      <dsp:nvSpPr>
        <dsp:cNvPr id="0" name=""/>
        <dsp:cNvSpPr/>
      </dsp:nvSpPr>
      <dsp:spPr>
        <a:xfrm>
          <a:off x="0" y="443"/>
          <a:ext cx="8385364" cy="8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i="0" kern="1200" dirty="0"/>
            <a:t>Переход права на вознаграждения по наследству</a:t>
          </a:r>
          <a:br>
            <a:rPr lang="ru-RU" sz="1800" b="1" i="0" kern="1200" dirty="0"/>
          </a:br>
          <a:r>
            <a:rPr lang="ru-RU" sz="1800" b="1" i="0" kern="1200" dirty="0"/>
            <a:t>п. 4 ст. 1370 ГК РФ</a:t>
          </a:r>
          <a:br>
            <a:rPr lang="ru-RU" sz="1800" b="1" i="0" kern="1200" dirty="0"/>
          </a:br>
          <a:endParaRPr lang="ru-RU" sz="1800" kern="1200" dirty="0"/>
        </a:p>
      </dsp:txBody>
      <dsp:txXfrm>
        <a:off x="40522" y="40965"/>
        <a:ext cx="8304320" cy="7490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BE825-E9D5-4141-B5A3-BADEB0703500}">
      <dsp:nvSpPr>
        <dsp:cNvPr id="0" name=""/>
        <dsp:cNvSpPr/>
      </dsp:nvSpPr>
      <dsp:spPr>
        <a:xfrm>
          <a:off x="0" y="714"/>
          <a:ext cx="8457372" cy="1367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b="1" i="0" kern="1200" dirty="0"/>
        </a:p>
        <a:p>
          <a:pPr marL="0" lvl="0" indent="0" algn="ctr" defTabSz="1066800">
            <a:lnSpc>
              <a:spcPct val="90000"/>
            </a:lnSpc>
            <a:spcBef>
              <a:spcPct val="0"/>
            </a:spcBef>
            <a:spcAft>
              <a:spcPct val="35000"/>
            </a:spcAft>
            <a:buNone/>
          </a:pPr>
          <a:r>
            <a:rPr lang="ru-RU" sz="2400" b="1" i="0" kern="1200" dirty="0"/>
            <a:t>Запрет безвозмездного отчуждения в отношениях между коммерческими организациями</a:t>
          </a:r>
          <a:br>
            <a:rPr lang="ru-RU" sz="2400" b="1" i="0" kern="1200" dirty="0"/>
          </a:br>
          <a:r>
            <a:rPr lang="ru-RU" sz="2400" b="1" i="0" kern="1200" dirty="0"/>
            <a:t> 3 ст. 1234 и п. 5 ст. 1235 ГК РФ</a:t>
          </a:r>
          <a:br>
            <a:rPr lang="ru-RU" sz="2000" b="1" i="0" kern="1200" dirty="0"/>
          </a:br>
          <a:endParaRPr lang="ru-RU" sz="2000" kern="1200" dirty="0"/>
        </a:p>
      </dsp:txBody>
      <dsp:txXfrm>
        <a:off x="66753" y="67467"/>
        <a:ext cx="8323866" cy="12339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47EED-86A5-496E-9BF3-70AB1B937089}">
      <dsp:nvSpPr>
        <dsp:cNvPr id="0" name=""/>
        <dsp:cNvSpPr/>
      </dsp:nvSpPr>
      <dsp:spPr>
        <a:xfrm>
          <a:off x="0" y="29395"/>
          <a:ext cx="8385364"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i="0" kern="1200"/>
            <a:t>Изменен порядок государственной регистрации договоров по распоряжению исключительными правами - ст. 1232 ГК РФ</a:t>
          </a:r>
          <a:endParaRPr lang="ru-RU" sz="2000" kern="1200"/>
        </a:p>
      </dsp:txBody>
      <dsp:txXfrm>
        <a:off x="37696" y="67091"/>
        <a:ext cx="8309972"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4407-BE32-436C-9637-E5680A13AFFD}">
      <dsp:nvSpPr>
        <dsp:cNvPr id="0" name=""/>
        <dsp:cNvSpPr/>
      </dsp:nvSpPr>
      <dsp:spPr>
        <a:xfrm>
          <a:off x="0" y="3974"/>
          <a:ext cx="8385364"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i="0" kern="1200"/>
            <a:t>Сроки действия исключительных прав на изобретение, полезную модель и промышленный образец ст. 1363 ГК РФ  (с 01.01.2015)</a:t>
          </a:r>
          <a:br>
            <a:rPr lang="ru-RU" sz="1700" b="1" i="0" kern="1200"/>
          </a:br>
          <a:endParaRPr lang="ru-RU" sz="1700" kern="1200"/>
        </a:p>
      </dsp:txBody>
      <dsp:txXfrm>
        <a:off x="43693" y="47667"/>
        <a:ext cx="8297978" cy="8076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E7905-EAC6-40DE-BB12-65DC954CB0C4}">
      <dsp:nvSpPr>
        <dsp:cNvPr id="0" name=""/>
        <dsp:cNvSpPr/>
      </dsp:nvSpPr>
      <dsp:spPr>
        <a:xfrm>
          <a:off x="0" y="10091"/>
          <a:ext cx="8457372"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b="1" i="0" kern="1200"/>
            <a:t>Обязательность указания товаров в лицензионных договорах ст. 1489 ГК РФ </a:t>
          </a:r>
          <a:endParaRPr lang="ru-RU" sz="2100" kern="1200"/>
        </a:p>
      </dsp:txBody>
      <dsp:txXfrm>
        <a:off x="39580" y="49671"/>
        <a:ext cx="8378212" cy="7316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FDEC3-5434-4687-9224-85566E9A5F40}">
      <dsp:nvSpPr>
        <dsp:cNvPr id="0" name=""/>
        <dsp:cNvSpPr/>
      </dsp:nvSpPr>
      <dsp:spPr>
        <a:xfrm>
          <a:off x="0" y="820"/>
          <a:ext cx="8457372" cy="902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ru-RU" sz="2000" b="1" i="0" kern="1200" dirty="0"/>
        </a:p>
        <a:p>
          <a:pPr marL="0" lvl="0" indent="0" algn="ctr" defTabSz="889000">
            <a:lnSpc>
              <a:spcPct val="90000"/>
            </a:lnSpc>
            <a:spcBef>
              <a:spcPct val="0"/>
            </a:spcBef>
            <a:spcAft>
              <a:spcPct val="35000"/>
            </a:spcAft>
            <a:buNone/>
          </a:pPr>
          <a:r>
            <a:rPr lang="ru-RU" sz="2000" b="1" i="0" kern="1200" dirty="0"/>
            <a:t>Практика оппозиции  при экспертизе товарных знаков, вступили в силу 1 октября 2014 года</a:t>
          </a:r>
          <a:br>
            <a:rPr lang="ru-RU" sz="1700" b="1" i="0" kern="1200" dirty="0"/>
          </a:br>
          <a:endParaRPr lang="ru-RU" sz="1700" kern="1200" dirty="0"/>
        </a:p>
      </dsp:txBody>
      <dsp:txXfrm>
        <a:off x="44041" y="44861"/>
        <a:ext cx="8369290" cy="8140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8EE1E-B472-4E89-8B93-6EBC98E5B8BF}">
      <dsp:nvSpPr>
        <dsp:cNvPr id="0" name=""/>
        <dsp:cNvSpPr/>
      </dsp:nvSpPr>
      <dsp:spPr>
        <a:xfrm>
          <a:off x="0" y="153191"/>
          <a:ext cx="8529380" cy="740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b="1" i="0" kern="1200" dirty="0"/>
            <a:t>Выплата компенсации –объекты патентного права</a:t>
          </a:r>
          <a:endParaRPr lang="ru-RU" sz="2500" kern="1200" dirty="0"/>
        </a:p>
      </dsp:txBody>
      <dsp:txXfrm>
        <a:off x="36155" y="189346"/>
        <a:ext cx="8457070" cy="6683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AB94-7C4A-4C0A-9689-F9211AF2FCAC}">
      <dsp:nvSpPr>
        <dsp:cNvPr id="0" name=""/>
        <dsp:cNvSpPr/>
      </dsp:nvSpPr>
      <dsp:spPr>
        <a:xfrm>
          <a:off x="0" y="29395"/>
          <a:ext cx="852938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i="0" kern="1200" dirty="0"/>
            <a:t>Предприниматели привлекаются к ответственности за нарушение интеллектуальных прав без вины  п. 3 ст. 1250 ГК РФ</a:t>
          </a:r>
          <a:endParaRPr lang="ru-RU" sz="2000" kern="1200" dirty="0"/>
        </a:p>
      </dsp:txBody>
      <dsp:txXfrm>
        <a:off x="37696" y="67091"/>
        <a:ext cx="8453988" cy="6968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E704-76C3-4057-9A13-54753F708D9A}">
      <dsp:nvSpPr>
        <dsp:cNvPr id="0" name=""/>
        <dsp:cNvSpPr/>
      </dsp:nvSpPr>
      <dsp:spPr>
        <a:xfrm>
          <a:off x="0" y="122091"/>
          <a:ext cx="8457372"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1" i="0" kern="1200"/>
            <a:t>Изменено легальное определение ноу-хау ст.1465 ГК РФ </a:t>
          </a:r>
          <a:endParaRPr lang="ru-RU" sz="2200" kern="1200"/>
        </a:p>
      </dsp:txBody>
      <dsp:txXfrm>
        <a:off x="25130" y="147221"/>
        <a:ext cx="8407112" cy="4645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E704-76C3-4057-9A13-54753F708D9A}">
      <dsp:nvSpPr>
        <dsp:cNvPr id="0" name=""/>
        <dsp:cNvSpPr/>
      </dsp:nvSpPr>
      <dsp:spPr>
        <a:xfrm>
          <a:off x="0" y="5091"/>
          <a:ext cx="8457372"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Новое понятие полезной модели</a:t>
          </a:r>
        </a:p>
      </dsp:txBody>
      <dsp:txXfrm>
        <a:off x="36553" y="41644"/>
        <a:ext cx="8384266" cy="6756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804B9-D0AF-42B8-B8E2-66C731BCBDBE}">
      <dsp:nvSpPr>
        <dsp:cNvPr id="0" name=""/>
        <dsp:cNvSpPr/>
      </dsp:nvSpPr>
      <dsp:spPr>
        <a:xfrm>
          <a:off x="0" y="32340"/>
          <a:ext cx="8449476"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i="0" kern="120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товарных знаков, знаков обслуживания, коллективных знаков</a:t>
          </a:r>
          <a:br>
            <a:rPr lang="ru-RU" sz="1800" b="1" i="0" kern="1200"/>
          </a:br>
          <a:endParaRPr lang="ru-RU" sz="1800" kern="1200"/>
        </a:p>
      </dsp:txBody>
      <dsp:txXfrm>
        <a:off x="71965" y="104305"/>
        <a:ext cx="8305546" cy="133027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6082-1B24-4103-A831-37EDF687676F}">
      <dsp:nvSpPr>
        <dsp:cNvPr id="0" name=""/>
        <dsp:cNvSpPr/>
      </dsp:nvSpPr>
      <dsp:spPr>
        <a:xfrm>
          <a:off x="0" y="57902"/>
          <a:ext cx="8412480" cy="13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i="0" kern="1200" dirty="0"/>
            <a:t>Административный регламент предоставления государственной услуги по государственной регистрации товарного знака, знака обслуживания, коллективного знака и выдаче свидетельств на товарный знак, знак обслуживания, коллективный знак, их дубликатов</a:t>
          </a:r>
          <a:br>
            <a:rPr lang="ru-RU" sz="1700" b="1" i="0" kern="1200" dirty="0"/>
          </a:br>
          <a:endParaRPr lang="ru-RU" sz="1700" kern="1200" dirty="0"/>
        </a:p>
      </dsp:txBody>
      <dsp:txXfrm>
        <a:off x="67966" y="125868"/>
        <a:ext cx="8276548" cy="12563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882DA-9C7F-436C-A269-20BEEBABAC9A}">
      <dsp:nvSpPr>
        <dsp:cNvPr id="0" name=""/>
        <dsp:cNvSpPr/>
      </dsp:nvSpPr>
      <dsp:spPr>
        <a:xfrm>
          <a:off x="0" y="18705"/>
          <a:ext cx="8457252"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i="0" kern="1200" dirty="0"/>
            <a:t>Административного регламента предоставления Федеральной службой по интеллектуальной собственности государственной услуги по продлению срока действия исключительного права на товарный знак, знак обслуживания, коллективный знак </a:t>
          </a:r>
          <a:endParaRPr lang="ru-RU" sz="1700" kern="1200" dirty="0"/>
        </a:p>
      </dsp:txBody>
      <dsp:txXfrm>
        <a:off x="56315" y="75020"/>
        <a:ext cx="8344622" cy="104099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5B578-98CF-44F6-AB09-E227A847EA5D}">
      <dsp:nvSpPr>
        <dsp:cNvPr id="0" name=""/>
        <dsp:cNvSpPr/>
      </dsp:nvSpPr>
      <dsp:spPr>
        <a:xfrm>
          <a:off x="0" y="3985"/>
          <a:ext cx="8376743" cy="168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dirty="0"/>
            <a:t>Правила составления, подачи и рассмотрения документов, являющихся основанием для осуществления юридически значимых действий по государственной регистрации НМПТ и предоставлению исключительного права на такое наименование, а также по предоставлению исключительного права на ранее зарегистрированное НМПТ, Требований к документам, содержащимся в заявке на государственную регистрацию НМПТ</a:t>
          </a:r>
          <a:br>
            <a:rPr lang="ru-RU" sz="1500" b="1" i="0" kern="1200" dirty="0"/>
          </a:br>
          <a:endParaRPr lang="ru-RU" sz="1500" kern="1200" dirty="0"/>
        </a:p>
      </dsp:txBody>
      <dsp:txXfrm>
        <a:off x="82245" y="86230"/>
        <a:ext cx="8212253" cy="1520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99C1D-1593-4524-AEF0-F65DCE6ADB1B}">
      <dsp:nvSpPr>
        <dsp:cNvPr id="0" name=""/>
        <dsp:cNvSpPr/>
      </dsp:nvSpPr>
      <dsp:spPr>
        <a:xfrm>
          <a:off x="0" y="10091"/>
          <a:ext cx="8457372"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i="0" kern="1200" dirty="0"/>
            <a:t>Преобразование заявки на изобретение или полезную модель, промышленный образец ст. 1379  ГК РФ</a:t>
          </a:r>
          <a:endParaRPr lang="ru-RU" sz="2100" kern="1200" dirty="0"/>
        </a:p>
      </dsp:txBody>
      <dsp:txXfrm>
        <a:off x="39580" y="49671"/>
        <a:ext cx="8378212" cy="7316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D897A-8571-47B8-A6FA-1BF35FE0336A}">
      <dsp:nvSpPr>
        <dsp:cNvPr id="0" name=""/>
        <dsp:cNvSpPr/>
      </dsp:nvSpPr>
      <dsp:spPr>
        <a:xfrm>
          <a:off x="0" y="106602"/>
          <a:ext cx="8412480" cy="1017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a:t>Административного регламента предоставления  по государственной регистрации НМПТ и предоставлению исключительного права на такое наименование, а также предоставлению исключительного права на ранее зарегистрированное НМПТ и выдаче свидетельства об исключительном праве на НМПТ </a:t>
          </a:r>
          <a:endParaRPr lang="ru-RU" sz="1500" kern="1200"/>
        </a:p>
      </dsp:txBody>
      <dsp:txXfrm>
        <a:off x="49690" y="156292"/>
        <a:ext cx="8313100" cy="9185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5C8A-1CD1-4392-B744-57F8EC2CC2F1}">
      <dsp:nvSpPr>
        <dsp:cNvPr id="0" name=""/>
        <dsp:cNvSpPr/>
      </dsp:nvSpPr>
      <dsp:spPr>
        <a:xfrm>
          <a:off x="0" y="34837"/>
          <a:ext cx="8457252"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i="0" kern="1200"/>
            <a:t>Административного регламента предоставления Федеральной службой по интеллектуальной собственности государственной услуги по продлению срока действия наименование места происхождения товара </a:t>
          </a:r>
          <a:endParaRPr lang="ru-RU" sz="1700" kern="1200"/>
        </a:p>
      </dsp:txBody>
      <dsp:txXfrm>
        <a:off x="43693" y="78530"/>
        <a:ext cx="8369866" cy="8076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03A6-A836-4041-A317-FDCB44ECA083}">
      <dsp:nvSpPr>
        <dsp:cNvPr id="0" name=""/>
        <dsp:cNvSpPr/>
      </dsp:nvSpPr>
      <dsp:spPr>
        <a:xfrm>
          <a:off x="0" y="170"/>
          <a:ext cx="8412480" cy="830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ru-RU" sz="1600" b="1" i="0" kern="1200" dirty="0"/>
        </a:p>
        <a:p>
          <a:pPr marL="0" lvl="0" indent="0" algn="ctr" defTabSz="711200">
            <a:lnSpc>
              <a:spcPct val="90000"/>
            </a:lnSpc>
            <a:spcBef>
              <a:spcPct val="0"/>
            </a:spcBef>
            <a:spcAft>
              <a:spcPct val="35000"/>
            </a:spcAft>
            <a:buNone/>
          </a:pPr>
          <a:r>
            <a:rPr lang="ru-RU" sz="1600" b="1" i="0" kern="1200" dirty="0"/>
            <a:t>Порядок преобразования коллективного знака в товарный знак, знак обслуживания и наоборот</a:t>
          </a:r>
          <a:br>
            <a:rPr lang="ru-RU" sz="1600" b="1" i="0" kern="1200" dirty="0"/>
          </a:br>
          <a:endParaRPr lang="ru-RU" sz="1600" kern="1200" dirty="0"/>
        </a:p>
      </dsp:txBody>
      <dsp:txXfrm>
        <a:off x="40549" y="40719"/>
        <a:ext cx="8331382" cy="74955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1441E-792D-4A8E-B5CA-50FBF4D360CE}">
      <dsp:nvSpPr>
        <dsp:cNvPr id="0" name=""/>
        <dsp:cNvSpPr/>
      </dsp:nvSpPr>
      <dsp:spPr>
        <a:xfrm>
          <a:off x="0" y="106472"/>
          <a:ext cx="841248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i="0" kern="1200"/>
            <a:t>Административный регламент предоставления государственной услуги по признанию товарного знака или используемого в качестве товарного знака обозначения общеизвестным в Российской Федерации товарным знаком</a:t>
          </a:r>
          <a:endParaRPr lang="ru-RU" sz="1700" kern="1200"/>
        </a:p>
      </dsp:txBody>
      <dsp:txXfrm>
        <a:off x="43693" y="150165"/>
        <a:ext cx="8325094" cy="80766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7610-745A-472A-945A-E2D668883BF3}">
      <dsp:nvSpPr>
        <dsp:cNvPr id="0" name=""/>
        <dsp:cNvSpPr/>
      </dsp:nvSpPr>
      <dsp:spPr>
        <a:xfrm>
          <a:off x="0" y="20780"/>
          <a:ext cx="8529260" cy="1221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i="0" kern="1200"/>
            <a:t>Административного регламента предоставления Федеральной службой по интеллектуальной собственности государственной услуги по внесению изменений в Госреестры ТЗ, НМПТ, в Перечень общеизвестных ТЗ, а также в из свидетельства</a:t>
          </a:r>
          <a:endParaRPr lang="ru-RU" sz="1800" kern="1200"/>
        </a:p>
      </dsp:txBody>
      <dsp:txXfrm>
        <a:off x="59628" y="80408"/>
        <a:ext cx="8410004" cy="11022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FC364-C07E-4F90-97C5-976BEB008E34}">
      <dsp:nvSpPr>
        <dsp:cNvPr id="0" name=""/>
        <dsp:cNvSpPr/>
      </dsp:nvSpPr>
      <dsp:spPr>
        <a:xfrm>
          <a:off x="0" y="234"/>
          <a:ext cx="8412480" cy="922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i="0" kern="1200" dirty="0"/>
            <a:t>Порядок выдачи и действия дополнительного патента на изобретение, продления </a:t>
          </a:r>
          <a:br>
            <a:rPr lang="ru-RU" sz="1800" b="1" i="0" kern="1200" dirty="0"/>
          </a:br>
          <a:r>
            <a:rPr lang="ru-RU" sz="1800" b="1" i="0" kern="1200" dirty="0"/>
            <a:t>срока действия патента на изобретение </a:t>
          </a:r>
          <a:endParaRPr lang="ru-RU" sz="1800" kern="1200" dirty="0"/>
        </a:p>
      </dsp:txBody>
      <dsp:txXfrm>
        <a:off x="45050" y="45284"/>
        <a:ext cx="8322380" cy="8327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4D6E1-7822-4B59-A317-607EC56E582F}">
      <dsp:nvSpPr>
        <dsp:cNvPr id="0" name=""/>
        <dsp:cNvSpPr/>
      </dsp:nvSpPr>
      <dsp:spPr>
        <a:xfrm>
          <a:off x="0" y="16951"/>
          <a:ext cx="841248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i="0" kern="1200"/>
            <a:t>Административный регламент предоставления Федеральной службой по интеллектуальной собственности государственной услуги по продлению срока действия исключительного права на изобретение и удостоверяющего это право патента</a:t>
          </a:r>
          <a:br>
            <a:rPr lang="ru-RU" sz="1800" b="1" i="0" kern="1200"/>
          </a:br>
          <a:endParaRPr lang="ru-RU" sz="1800" kern="1200"/>
        </a:p>
      </dsp:txBody>
      <dsp:txXfrm>
        <a:off x="71965" y="88916"/>
        <a:ext cx="8268550" cy="133027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1D4E0-B994-49C0-9431-5403DFAFF222}">
      <dsp:nvSpPr>
        <dsp:cNvPr id="0" name=""/>
        <dsp:cNvSpPr/>
      </dsp:nvSpPr>
      <dsp:spPr>
        <a:xfrm>
          <a:off x="0" y="6258"/>
          <a:ext cx="841248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i="0" kern="1200"/>
            <a:t>Административного регламента предоставления Федеральной службой по интеллектуальной собственности государственной услуги по внесению изменений в государственные реестры изобретений, полезных моделей, промышленных образцов Российской Федерации, а также в патенты на изобретение, полезную модель, промышленный образец</a:t>
          </a:r>
          <a:br>
            <a:rPr lang="ru-RU" sz="1300" b="1" i="0" kern="1200"/>
          </a:br>
          <a:endParaRPr lang="ru-RU" sz="1300" kern="1200"/>
        </a:p>
      </dsp:txBody>
      <dsp:txXfrm>
        <a:off x="51974" y="58232"/>
        <a:ext cx="8308532" cy="96075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CFB85-CB2C-4D53-BC51-5AFD5CC5BE6D}">
      <dsp:nvSpPr>
        <dsp:cNvPr id="0" name=""/>
        <dsp:cNvSpPr/>
      </dsp:nvSpPr>
      <dsp:spPr>
        <a:xfrm>
          <a:off x="0" y="11117"/>
          <a:ext cx="8412480"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t>Административный регламента предоставления Федеральной службой по интеллектуальной собственности государственной услуги по восстановлению действия патента на изобретение, полезную модель или промышленный образец</a:t>
          </a:r>
          <a:endParaRPr lang="ru-RU" sz="1600" kern="1200" dirty="0"/>
        </a:p>
      </dsp:txBody>
      <dsp:txXfrm>
        <a:off x="53002" y="64119"/>
        <a:ext cx="8306476" cy="97975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CF8A9-F483-4161-850B-E70A01CD84DD}">
      <dsp:nvSpPr>
        <dsp:cNvPr id="0" name=""/>
        <dsp:cNvSpPr/>
      </dsp:nvSpPr>
      <dsp:spPr>
        <a:xfrm>
          <a:off x="27256" y="0"/>
          <a:ext cx="8357967" cy="6155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i="0" kern="1200"/>
            <a:t>Порядок продления срока действия патента на промышленный образец</a:t>
          </a:r>
          <a:endParaRPr lang="ru-RU" sz="1700" kern="1200"/>
        </a:p>
      </dsp:txBody>
      <dsp:txXfrm>
        <a:off x="57305" y="30049"/>
        <a:ext cx="8297869" cy="555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E7083-B654-472A-9F3C-5E8F97448B78}">
      <dsp:nvSpPr>
        <dsp:cNvPr id="0" name=""/>
        <dsp:cNvSpPr/>
      </dsp:nvSpPr>
      <dsp:spPr>
        <a:xfrm>
          <a:off x="0" y="84704"/>
          <a:ext cx="8385364"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i="0" kern="1200" dirty="0"/>
            <a:t>Возможность преобразования патента на изобретение в полезную модель на этапе оспаривания патента на изобретение 1398 ГК РФ </a:t>
          </a:r>
          <a:endParaRPr lang="ru-RU" sz="1900" kern="1200" dirty="0"/>
        </a:p>
      </dsp:txBody>
      <dsp:txXfrm>
        <a:off x="35811" y="120515"/>
        <a:ext cx="8313742" cy="66196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A707C-1185-4A89-8636-D313AD10E0D2}">
      <dsp:nvSpPr>
        <dsp:cNvPr id="0" name=""/>
        <dsp:cNvSpPr/>
      </dsp:nvSpPr>
      <dsp:spPr>
        <a:xfrm>
          <a:off x="0" y="11117"/>
          <a:ext cx="8412480"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t>Административный регламент предоставления Федеральной службой по интеллектуальной собственности государственной услуги по продлению срока действия исключительного права на промышленный образец и удостоверяющего это право патента</a:t>
          </a:r>
          <a:endParaRPr lang="ru-RU" sz="1600" kern="1200" dirty="0"/>
        </a:p>
      </dsp:txBody>
      <dsp:txXfrm>
        <a:off x="53002" y="64119"/>
        <a:ext cx="8306476" cy="97975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1324C-0F37-405F-873F-E289C9EC5502}">
      <dsp:nvSpPr>
        <dsp:cNvPr id="0" name=""/>
        <dsp:cNvSpPr/>
      </dsp:nvSpPr>
      <dsp:spPr>
        <a:xfrm>
          <a:off x="0" y="100298"/>
          <a:ext cx="8456723"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1" i="0" kern="1200" dirty="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полезных моделей, и их формы;</a:t>
          </a:r>
          <a:br>
            <a:rPr lang="ru-RU" sz="1700" b="1" i="0" kern="1200" dirty="0"/>
          </a:br>
          <a:endParaRPr lang="ru-RU" sz="1700" kern="1200" dirty="0"/>
        </a:p>
      </dsp:txBody>
      <dsp:txXfrm>
        <a:off x="56315" y="156613"/>
        <a:ext cx="8344093" cy="104099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6E9BB-3480-44E9-A161-FD2B281510A6}">
      <dsp:nvSpPr>
        <dsp:cNvPr id="0" name=""/>
        <dsp:cNvSpPr/>
      </dsp:nvSpPr>
      <dsp:spPr>
        <a:xfrm>
          <a:off x="0" y="20622"/>
          <a:ext cx="8412480" cy="789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dirty="0"/>
            <a:t>Административный регламент предоставления государственной услуги по государственной регистрации полезной модели и выдаче патента на полезную модель, его дубликата»</a:t>
          </a:r>
          <a:endParaRPr lang="ru-RU" sz="1500" kern="1200" dirty="0"/>
        </a:p>
      </dsp:txBody>
      <dsp:txXfrm>
        <a:off x="38552" y="59174"/>
        <a:ext cx="8335376" cy="71264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6340-6EC1-425C-AA43-5DD8450331B3}">
      <dsp:nvSpPr>
        <dsp:cNvPr id="0" name=""/>
        <dsp:cNvSpPr/>
      </dsp:nvSpPr>
      <dsp:spPr>
        <a:xfrm>
          <a:off x="0" y="11117"/>
          <a:ext cx="8412480" cy="108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промышленных образцов, и их формы;</a:t>
          </a:r>
          <a:br>
            <a:rPr lang="ru-RU" sz="1600" b="1" i="0" kern="1200" dirty="0"/>
          </a:br>
          <a:endParaRPr lang="ru-RU" sz="1600" kern="1200" dirty="0"/>
        </a:p>
      </dsp:txBody>
      <dsp:txXfrm>
        <a:off x="53002" y="64119"/>
        <a:ext cx="8306476" cy="97975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D86FD-FE13-4BB9-BB5B-32A51431F920}">
      <dsp:nvSpPr>
        <dsp:cNvPr id="0" name=""/>
        <dsp:cNvSpPr/>
      </dsp:nvSpPr>
      <dsp:spPr>
        <a:xfrm>
          <a:off x="0" y="237"/>
          <a:ext cx="8385244" cy="1007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t>Административный регламент предоставления Федеральной службой по интеллектуальной собственности государственной услуги по государственной регистрации промышленного образца и выдаче патента на промышленный образец, его дубликата</a:t>
          </a:r>
          <a:endParaRPr lang="ru-RU" sz="1200" kern="1200" dirty="0"/>
        </a:p>
      </dsp:txBody>
      <dsp:txXfrm>
        <a:off x="49189" y="49426"/>
        <a:ext cx="8286866" cy="90925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E17EE-B3FF-422E-8478-50D6673CAF93}">
      <dsp:nvSpPr>
        <dsp:cNvPr id="0" name=""/>
        <dsp:cNvSpPr/>
      </dsp:nvSpPr>
      <dsp:spPr>
        <a:xfrm>
          <a:off x="0" y="4879"/>
          <a:ext cx="85293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i="0" kern="1200"/>
            <a:t>Приказ Минэконом развития от 25.05. 2016 №316 вступил в действие с 12.08.2016</a:t>
          </a:r>
          <a:endParaRPr lang="ru-RU" sz="2500" kern="1200"/>
        </a:p>
      </dsp:txBody>
      <dsp:txXfrm>
        <a:off x="47120" y="51999"/>
        <a:ext cx="8435140" cy="87101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E1FB-EC5C-43F9-8FEB-0932648B01B7}">
      <dsp:nvSpPr>
        <dsp:cNvPr id="0" name=""/>
        <dsp:cNvSpPr/>
      </dsp:nvSpPr>
      <dsp:spPr>
        <a:xfrm>
          <a:off x="0" y="84491"/>
          <a:ext cx="8457252" cy="950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i="0" kern="1200" dirty="0"/>
            <a:t>Административный регламент по внесению изменений в реестры программ для электронных вычислительных машин, баз данных, топологий интегральных микросхем, а также в свидетельства о государственной регистрации программы для электронных вычислительных машин, базы данных, топологии интегральной микросхемы </a:t>
          </a:r>
          <a:endParaRPr lang="ru-RU" sz="1400" kern="1200" dirty="0"/>
        </a:p>
      </dsp:txBody>
      <dsp:txXfrm>
        <a:off x="46377" y="130868"/>
        <a:ext cx="8364498" cy="85728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4E36-A937-4B3A-BF96-002A90BC76C1}">
      <dsp:nvSpPr>
        <dsp:cNvPr id="0" name=""/>
        <dsp:cNvSpPr/>
      </dsp:nvSpPr>
      <dsp:spPr>
        <a:xfrm>
          <a:off x="0" y="1302"/>
          <a:ext cx="8412480" cy="1228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a:t>Правил оформления заявки на государственную регистрацию топологии интегральной микросхемы, Правил составления документов, являющихся основанием для осуществления юридически значимых действий по государственной регистрации топологии интегральной микросхемы, и их форм, Порядка государственной регистрации топологии интегральной микросхемы….. </a:t>
          </a:r>
          <a:endParaRPr lang="ru-RU" sz="1500" kern="1200"/>
        </a:p>
      </dsp:txBody>
      <dsp:txXfrm>
        <a:off x="59970" y="61272"/>
        <a:ext cx="8292540" cy="110856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1655-98A9-4F37-A4D6-228526420F9D}">
      <dsp:nvSpPr>
        <dsp:cNvPr id="0" name=""/>
        <dsp:cNvSpPr/>
      </dsp:nvSpPr>
      <dsp:spPr>
        <a:xfrm>
          <a:off x="0" y="7271"/>
          <a:ext cx="8422933" cy="110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t>Административного регламента предоставления  государственной услуги по государственной регистрации топологии интегральной микросхемы и выдаче свидетельства о государственной регистрации топологии интегральной микросхемы, его дубликата (приказ вступил в силу 8 января 2016 г.)</a:t>
          </a:r>
          <a:endParaRPr lang="ru-RU" sz="1600" kern="1200" dirty="0"/>
        </a:p>
      </dsp:txBody>
      <dsp:txXfrm>
        <a:off x="53916" y="61187"/>
        <a:ext cx="8315101" cy="99664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42C84-F3EE-422A-8DB6-DA41230BEDB4}">
      <dsp:nvSpPr>
        <dsp:cNvPr id="0" name=""/>
        <dsp:cNvSpPr/>
      </dsp:nvSpPr>
      <dsp:spPr>
        <a:xfrm>
          <a:off x="0" y="288"/>
          <a:ext cx="8457252" cy="11184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a:t>Административный регламент по внесению изменений в реестры программ для электронных вычислительных машин, баз данных, топологий интегральных микросхем, а также в свидетельства о государственной регистрации программы для электронных вычислительных машин, базы данных, топологии интегральной микросхемы </a:t>
          </a:r>
          <a:endParaRPr lang="ru-RU" sz="1600" kern="1200"/>
        </a:p>
      </dsp:txBody>
      <dsp:txXfrm>
        <a:off x="54598" y="54886"/>
        <a:ext cx="8348056" cy="1009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2E802-1783-4AB2-A24B-946CD468B3EF}">
      <dsp:nvSpPr>
        <dsp:cNvPr id="0" name=""/>
        <dsp:cNvSpPr/>
      </dsp:nvSpPr>
      <dsp:spPr>
        <a:xfrm>
          <a:off x="0" y="17087"/>
          <a:ext cx="8229600"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i="0" kern="1200"/>
            <a:t>Новый объект «применение продукта или способа по определенному назначению» </a:t>
          </a:r>
          <a:br>
            <a:rPr lang="ru-RU" sz="2100" b="1" i="0" kern="1200"/>
          </a:br>
          <a:r>
            <a:rPr lang="ru-RU" sz="2100" b="1" i="0" kern="1200"/>
            <a:t>п. 1 ст. 1350 ГК РФ</a:t>
          </a:r>
          <a:endParaRPr lang="ru-RU" sz="2100" kern="1200"/>
        </a:p>
      </dsp:txBody>
      <dsp:txXfrm>
        <a:off x="53973" y="71060"/>
        <a:ext cx="8121654" cy="99770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64FCB-3E40-4052-8836-AA0CB6723B02}">
      <dsp:nvSpPr>
        <dsp:cNvPr id="0" name=""/>
        <dsp:cNvSpPr/>
      </dsp:nvSpPr>
      <dsp:spPr>
        <a:xfrm>
          <a:off x="0" y="123469"/>
          <a:ext cx="8693181" cy="131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a:t>Административный регламент предоставления Федеральной службой по интеллектуальной собственности государственной услуги по государственной регистрации программы для электронных вычислительных машин или базы данных и выдаче свидетельств о государственной регистрации программы для электронных вычислительных машин или базы данных, их дубликатов  </a:t>
          </a:r>
          <a:endParaRPr lang="ru-RU" sz="1600" kern="1200"/>
        </a:p>
      </dsp:txBody>
      <dsp:txXfrm>
        <a:off x="63968" y="187437"/>
        <a:ext cx="8565245" cy="118246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E17EE-B3FF-422E-8478-50D6673CAF93}">
      <dsp:nvSpPr>
        <dsp:cNvPr id="0" name=""/>
        <dsp:cNvSpPr/>
      </dsp:nvSpPr>
      <dsp:spPr>
        <a:xfrm>
          <a:off x="0" y="4879"/>
          <a:ext cx="8529380" cy="965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i="0" kern="1200" dirty="0"/>
            <a:t>Приказ </a:t>
          </a:r>
          <a:r>
            <a:rPr lang="ru-RU" sz="2500" b="1" i="0" kern="1200" dirty="0" err="1"/>
            <a:t>Минэконом</a:t>
          </a:r>
          <a:r>
            <a:rPr lang="ru-RU" sz="2500" b="1" i="0" kern="1200" dirty="0"/>
            <a:t> развития от 05.04. 2016 №211 вступил в действие с 18.07.2016</a:t>
          </a:r>
          <a:endParaRPr lang="ru-RU" sz="2500" kern="1200" dirty="0"/>
        </a:p>
      </dsp:txBody>
      <dsp:txXfrm>
        <a:off x="47120" y="51999"/>
        <a:ext cx="8435140" cy="87101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D5010-E77A-481E-85E3-95CF94075839}">
      <dsp:nvSpPr>
        <dsp:cNvPr id="0" name=""/>
        <dsp:cNvSpPr/>
      </dsp:nvSpPr>
      <dsp:spPr>
        <a:xfrm>
          <a:off x="0" y="34539"/>
          <a:ext cx="8457252" cy="1228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a:t>Административного регламента предоставления услуги по рассмотрению заявления правообладателя о предоставлении любому лицу права использования изобретения, полезной модели или промышленного образца (открытой лицензии), ходатайства об отзыве заявления об открытой лицензии</a:t>
          </a:r>
          <a:br>
            <a:rPr lang="ru-RU" sz="1500" b="1" i="0" kern="1200"/>
          </a:br>
          <a:endParaRPr lang="ru-RU" sz="1500" kern="1200"/>
        </a:p>
      </dsp:txBody>
      <dsp:txXfrm>
        <a:off x="59970" y="94509"/>
        <a:ext cx="8337312" cy="110856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CCAD0-EB11-4E48-B867-73621816F56B}">
      <dsp:nvSpPr>
        <dsp:cNvPr id="0" name=""/>
        <dsp:cNvSpPr/>
      </dsp:nvSpPr>
      <dsp:spPr>
        <a:xfrm>
          <a:off x="0" y="6687"/>
          <a:ext cx="8457252" cy="1105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i="0" kern="1200"/>
            <a:t>Административного регламента предоставления  гос. по государственной регистрации перехода исключительного права на РИД без договора</a:t>
          </a:r>
          <a:endParaRPr lang="ru-RU" sz="2100" kern="1200"/>
        </a:p>
      </dsp:txBody>
      <dsp:txXfrm>
        <a:off x="53973" y="60660"/>
        <a:ext cx="8349306" cy="99770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71842-5BAE-47E9-9D51-8485F6957239}">
      <dsp:nvSpPr>
        <dsp:cNvPr id="0" name=""/>
        <dsp:cNvSpPr/>
      </dsp:nvSpPr>
      <dsp:spPr>
        <a:xfrm>
          <a:off x="0" y="154475"/>
          <a:ext cx="8446618" cy="168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i="0" kern="1200"/>
            <a:t>Административного регламента предоставления государственной услуги по досрочному прекращению правовой охраны товарного знака, НМПТ по заявлению любого лица, кроме правообладателя, в связи с прекращением юридического лица - правообладателя или регистрацией прекращения гражданином деятельности в качестве индивидуального предпринимателя - правообладателя, а также в случае смерти гражданина - обладателя свидетельства или свидетельств об исключительном праве на наименование места происхождения товара </a:t>
          </a:r>
          <a:endParaRPr lang="ru-RU" sz="1500" kern="1200"/>
        </a:p>
      </dsp:txBody>
      <dsp:txXfrm>
        <a:off x="82245" y="236720"/>
        <a:ext cx="8282128" cy="152031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D1A40-B2B2-4D63-A1D6-B0F9AC545AF9}">
      <dsp:nvSpPr>
        <dsp:cNvPr id="0" name=""/>
        <dsp:cNvSpPr/>
      </dsp:nvSpPr>
      <dsp:spPr>
        <a:xfrm>
          <a:off x="0" y="25576"/>
          <a:ext cx="8462998" cy="131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1" i="0" kern="1200"/>
            <a:t>Административный регламент предоставления государственной услуги по досрочному прекращению действия патента на изобретение, полезную модель, промышленный образец, правовой охраны товарного знака, знака обслуживания, действия свидетельства об исключительном праве на наименование места происхождения товара по заявлению правообладателя</a:t>
          </a:r>
          <a:endParaRPr lang="ru-RU" sz="1600" kern="1200"/>
        </a:p>
      </dsp:txBody>
      <dsp:txXfrm>
        <a:off x="63968" y="89544"/>
        <a:ext cx="8335062" cy="118246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E3503-1DED-4089-A2EF-461881437DD1}">
      <dsp:nvSpPr>
        <dsp:cNvPr id="0" name=""/>
        <dsp:cNvSpPr/>
      </dsp:nvSpPr>
      <dsp:spPr>
        <a:xfrm>
          <a:off x="0" y="7656"/>
          <a:ext cx="8412480" cy="1000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i="0" kern="1200"/>
            <a:t>Административный регламент предоставления государственной услуги по публикации решений судов о допущенных нарушениях исключительных прав</a:t>
          </a:r>
          <a:endParaRPr lang="ru-RU" sz="1900" kern="1200"/>
        </a:p>
      </dsp:txBody>
      <dsp:txXfrm>
        <a:off x="48833" y="56489"/>
        <a:ext cx="8314814" cy="90268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B024A-4271-42C7-8138-B60882D0ACD3}">
      <dsp:nvSpPr>
        <dsp:cNvPr id="0" name=""/>
        <dsp:cNvSpPr/>
      </dsp:nvSpPr>
      <dsp:spPr>
        <a:xfrm>
          <a:off x="0" y="24"/>
          <a:ext cx="8673396" cy="104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0" i="0" kern="1200" dirty="0"/>
            <a:t>Государственная </a:t>
          </a:r>
          <a:r>
            <a:rPr lang="ru-RU" sz="1600" b="1" i="0" kern="1200" dirty="0"/>
            <a:t>регистрация распоряжения по договору исключительным правом </a:t>
          </a:r>
          <a:r>
            <a:rPr lang="ru-RU" sz="1600" b="0" i="0" kern="1200" dirty="0"/>
            <a:t>на изобретение, полезную модель, промышленный образец, товарный знак, знак обслуживания, зарегистрированные топологию интегральной микросхемы, программу для электронных вычислительных машин, базу данных</a:t>
          </a:r>
          <a:endParaRPr lang="ru-RU" sz="1600" kern="1200" dirty="0"/>
        </a:p>
      </dsp:txBody>
      <dsp:txXfrm>
        <a:off x="51109" y="51133"/>
        <a:ext cx="8571178" cy="94474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0791E-BE35-47B8-8538-2DE317CF99D5}">
      <dsp:nvSpPr>
        <dsp:cNvPr id="0" name=""/>
        <dsp:cNvSpPr/>
      </dsp:nvSpPr>
      <dsp:spPr>
        <a:xfrm>
          <a:off x="0" y="12696"/>
          <a:ext cx="8529380"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i="0" kern="1200"/>
            <a:t>Установление однократной возможности внесения изменений или дополнений в материалы заявки на изобретение ст.1378 ГК РФ</a:t>
          </a:r>
          <a:endParaRPr lang="ru-RU" sz="1900" kern="1200"/>
        </a:p>
      </dsp:txBody>
      <dsp:txXfrm>
        <a:off x="35811" y="48507"/>
        <a:ext cx="8457758" cy="661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19C0B-532D-4DBA-A579-7DF12569B691}">
      <dsp:nvSpPr>
        <dsp:cNvPr id="0" name=""/>
        <dsp:cNvSpPr/>
      </dsp:nvSpPr>
      <dsp:spPr>
        <a:xfrm>
          <a:off x="0" y="170"/>
          <a:ext cx="8457372" cy="9026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ru-RU" sz="1600" b="1" i="0" kern="1200" dirty="0"/>
        </a:p>
        <a:p>
          <a:pPr marL="0" lvl="0" indent="0" algn="ctr" defTabSz="711200">
            <a:lnSpc>
              <a:spcPct val="90000"/>
            </a:lnSpc>
            <a:spcBef>
              <a:spcPct val="0"/>
            </a:spcBef>
            <a:spcAft>
              <a:spcPct val="35000"/>
            </a:spcAft>
            <a:buNone/>
          </a:pPr>
          <a:r>
            <a:rPr lang="ru-RU" sz="2000" b="1" i="0" kern="1200" dirty="0"/>
            <a:t>Отказ от упрощенной процедуры предоставления правовой охраны для полезной модели Ст. 1390 ГК РФ</a:t>
          </a:r>
          <a:br>
            <a:rPr lang="ru-RU" sz="2000" b="1" i="0" kern="1200" dirty="0"/>
          </a:br>
          <a:endParaRPr lang="ru-RU" sz="2000" kern="1200" dirty="0"/>
        </a:p>
      </dsp:txBody>
      <dsp:txXfrm>
        <a:off x="44064" y="44234"/>
        <a:ext cx="8369244" cy="814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C5520-59A5-40CD-9017-9FB1D283E0DA}">
      <dsp:nvSpPr>
        <dsp:cNvPr id="0" name=""/>
        <dsp:cNvSpPr/>
      </dsp:nvSpPr>
      <dsp:spPr>
        <a:xfrm>
          <a:off x="0" y="10091"/>
          <a:ext cx="8457372"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b="1" i="0" kern="1200" dirty="0"/>
            <a:t>Понятие и существенные признаки промышленного образца 1352 ГК РФ</a:t>
          </a:r>
          <a:endParaRPr lang="ru-RU" sz="2100" kern="1200" dirty="0"/>
        </a:p>
      </dsp:txBody>
      <dsp:txXfrm>
        <a:off x="39580" y="49671"/>
        <a:ext cx="8378212" cy="7316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5860A-7495-4BDD-94C3-5C3F278C4BB3}">
      <dsp:nvSpPr>
        <dsp:cNvPr id="0" name=""/>
        <dsp:cNvSpPr/>
      </dsp:nvSpPr>
      <dsp:spPr>
        <a:xfrm>
          <a:off x="0" y="740"/>
          <a:ext cx="8385364" cy="8295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ru-RU" sz="2000" b="1" i="0" kern="1200" dirty="0"/>
        </a:p>
        <a:p>
          <a:pPr marL="0" lvl="0" indent="0" algn="ctr" defTabSz="889000">
            <a:lnSpc>
              <a:spcPct val="90000"/>
            </a:lnSpc>
            <a:spcBef>
              <a:spcPct val="0"/>
            </a:spcBef>
            <a:spcAft>
              <a:spcPct val="35000"/>
            </a:spcAft>
            <a:buNone/>
          </a:pPr>
          <a:r>
            <a:rPr lang="ru-RU" sz="2000" b="1" i="0" kern="1200" dirty="0"/>
            <a:t>Исключен перечень существенных признаков промышленного п. 3 ст. 1354 ГК РФ с 1 октября 2014 года</a:t>
          </a:r>
          <a:br>
            <a:rPr lang="ru-RU" sz="1200" b="1" i="0" kern="1200" dirty="0"/>
          </a:br>
          <a:br>
            <a:rPr lang="ru-RU" sz="1200" b="1" i="0" kern="1200" dirty="0"/>
          </a:br>
          <a:endParaRPr lang="ru-RU" sz="1200" kern="1200" dirty="0"/>
        </a:p>
      </dsp:txBody>
      <dsp:txXfrm>
        <a:off x="40493" y="41233"/>
        <a:ext cx="8304378" cy="7485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25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4" y="0"/>
            <a:ext cx="2945658" cy="49625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4398"/>
            <a:ext cx="5438140" cy="446627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7074"/>
            <a:ext cx="2945658" cy="49625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ru-RU" sz="1200" b="0" i="0" u="none" strike="noStrike" cap="none">
                <a:solidFill>
                  <a:schemeClr val="dk1"/>
                </a:solidFill>
                <a:latin typeface="Calibri"/>
                <a:ea typeface="Calibri"/>
                <a:cs typeface="Calibri"/>
                <a:sym typeface="Calibri"/>
              </a:rPr>
              <a:t>‹#›</a:t>
            </a:fld>
            <a:endParaRPr lang="ru-R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7024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49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81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80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13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64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23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74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55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82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1552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015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009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6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589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991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4002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326" name="Shape 32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79768" y="4714398"/>
            <a:ext cx="5438140" cy="44662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0444" y="9427074"/>
            <a:ext cx="2945658" cy="496253"/>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3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73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847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1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79768" y="4714398"/>
            <a:ext cx="5438140" cy="4466272"/>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77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13"/>
        <p:cNvGrpSpPr/>
        <p:nvPr/>
      </p:nvGrpSpPr>
      <p:grpSpPr>
        <a:xfrm>
          <a:off x="0" y="0"/>
          <a:ext cx="0" cy="0"/>
          <a:chOff x="0" y="0"/>
          <a:chExt cx="0" cy="0"/>
        </a:xfrm>
      </p:grpSpPr>
      <p:grpSp>
        <p:nvGrpSpPr>
          <p:cNvPr id="14" name="Shape 14"/>
          <p:cNvGrpSpPr/>
          <p:nvPr/>
        </p:nvGrpSpPr>
        <p:grpSpPr>
          <a:xfrm>
            <a:off x="6098378" y="6"/>
            <a:ext cx="3045625" cy="2707359"/>
            <a:chOff x="6098378" y="4"/>
            <a:chExt cx="3045625" cy="2030570"/>
          </a:xfrm>
        </p:grpSpPr>
        <p:sp>
          <p:nvSpPr>
            <p:cNvPr id="15" name="Shape 15"/>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0" name="Shape 20"/>
          <p:cNvSpPr txBox="1">
            <a:spLocks noGrp="1"/>
          </p:cNvSpPr>
          <p:nvPr>
            <p:ph type="ctrTitle"/>
          </p:nvPr>
        </p:nvSpPr>
        <p:spPr>
          <a:xfrm>
            <a:off x="598100" y="2366963"/>
            <a:ext cx="8222100" cy="11184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1" name="Shape 21"/>
          <p:cNvSpPr txBox="1">
            <a:spLocks noGrp="1"/>
          </p:cNvSpPr>
          <p:nvPr>
            <p:ph type="subTitle" idx="1"/>
          </p:nvPr>
        </p:nvSpPr>
        <p:spPr>
          <a:xfrm>
            <a:off x="598088" y="3621217"/>
            <a:ext cx="8222100" cy="5772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22" name="Shape 22"/>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6098378" y="6"/>
            <a:ext cx="3045625" cy="2707359"/>
            <a:chOff x="6098378" y="4"/>
            <a:chExt cx="3045625" cy="2030570"/>
          </a:xfrm>
        </p:grpSpPr>
        <p:sp>
          <p:nvSpPr>
            <p:cNvPr id="75" name="Shape 75"/>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80" name="Shape 80"/>
          <p:cNvSpPr txBox="1">
            <a:spLocks noGrp="1"/>
          </p:cNvSpPr>
          <p:nvPr>
            <p:ph type="title"/>
          </p:nvPr>
        </p:nvSpPr>
        <p:spPr>
          <a:xfrm>
            <a:off x="311700" y="1674733"/>
            <a:ext cx="8520600" cy="27075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81" name="Shape 81"/>
          <p:cNvSpPr txBox="1">
            <a:spLocks noGrp="1"/>
          </p:cNvSpPr>
          <p:nvPr>
            <p:ph type="body" idx="1"/>
          </p:nvPr>
        </p:nvSpPr>
        <p:spPr>
          <a:xfrm>
            <a:off x="311700" y="4492300"/>
            <a:ext cx="8520600" cy="17091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82" name="Shape 82"/>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solidFill>
                  <a:schemeClr val="dk2"/>
                </a:solidFill>
              </a:rPr>
              <a:t>‹#›</a:t>
            </a:fld>
            <a:endParaRPr lang="ru-RU">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68300" y="365760"/>
            <a:ext cx="8412600" cy="400199"/>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Arial"/>
              <a:buNone/>
              <a:defRPr sz="2600" b="1" i="0" u="none" strike="noStrike" cap="none">
                <a:solidFill>
                  <a:schemeClr val="accen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7" name="Shape 87"/>
          <p:cNvSpPr txBox="1">
            <a:spLocks noGrp="1"/>
          </p:cNvSpPr>
          <p:nvPr>
            <p:ph type="body" idx="1"/>
          </p:nvPr>
        </p:nvSpPr>
        <p:spPr>
          <a:xfrm>
            <a:off x="374386" y="1600200"/>
            <a:ext cx="8412600" cy="4572000"/>
          </a:xfrm>
          <a:prstGeom prst="rect">
            <a:avLst/>
          </a:prstGeom>
          <a:noFill/>
          <a:ln>
            <a:noFill/>
          </a:ln>
        </p:spPr>
        <p:txBody>
          <a:bodyPr lIns="91425" tIns="91425" rIns="91425" bIns="91425" anchor="t" anchorCtr="0"/>
          <a:lstStyle>
            <a:lvl1pPr marL="182880" marR="0" lvl="0" indent="-55879" algn="l" rtl="0">
              <a:spcBef>
                <a:spcPts val="1000"/>
              </a:spcBef>
              <a:buClr>
                <a:schemeClr val="accent1"/>
              </a:buClr>
              <a:buSzPct val="100000"/>
              <a:buFont typeface="Arial"/>
              <a:buChar char="•"/>
              <a:defRPr sz="2000" b="0" i="0" u="none" strike="noStrike" cap="none">
                <a:solidFill>
                  <a:srgbClr val="565A5C"/>
                </a:solidFill>
                <a:latin typeface="Arial"/>
                <a:ea typeface="Arial"/>
                <a:cs typeface="Arial"/>
                <a:sym typeface="Arial"/>
              </a:defRPr>
            </a:lvl1pPr>
            <a:lvl2pPr marL="365760" marR="0" lvl="1" indent="-73659" algn="l" rtl="0">
              <a:spcBef>
                <a:spcPts val="600"/>
              </a:spcBef>
              <a:buClr>
                <a:srgbClr val="565A5C"/>
              </a:buClr>
              <a:buSzPct val="100000"/>
              <a:buFont typeface="Arial"/>
              <a:buChar char="•"/>
              <a:defRPr sz="1800" b="0" i="0" u="none" strike="noStrike" cap="none">
                <a:solidFill>
                  <a:srgbClr val="565A5C"/>
                </a:solidFill>
                <a:latin typeface="Arial"/>
                <a:ea typeface="Arial"/>
                <a:cs typeface="Arial"/>
                <a:sym typeface="Arial"/>
              </a:defRPr>
            </a:lvl2pPr>
            <a:lvl3pPr marL="548640" marR="0" lvl="2" indent="-104140" algn="l" rtl="0">
              <a:spcBef>
                <a:spcPts val="400"/>
              </a:spcBef>
              <a:buClr>
                <a:schemeClr val="dk1"/>
              </a:buClr>
              <a:buSzPct val="100000"/>
              <a:buFont typeface="Arial"/>
              <a:buChar char="•"/>
              <a:defRPr sz="1400" b="0" i="0" u="none" strike="noStrike" cap="none">
                <a:solidFill>
                  <a:srgbClr val="565A5C"/>
                </a:solidFill>
                <a:latin typeface="Arial"/>
                <a:ea typeface="Arial"/>
                <a:cs typeface="Arial"/>
                <a:sym typeface="Arial"/>
              </a:defRPr>
            </a:lvl3pPr>
            <a:lvl4pPr marL="731520" marR="0" lvl="3" indent="-109219" algn="l" rtl="0">
              <a:spcBef>
                <a:spcPts val="300"/>
              </a:spcBef>
              <a:buClr>
                <a:schemeClr val="dk1"/>
              </a:buClr>
              <a:buSzPct val="100000"/>
              <a:buFont typeface="Arial"/>
              <a:buChar char="•"/>
              <a:defRPr sz="1200" b="0" i="0" u="none" strike="noStrike" cap="none">
                <a:solidFill>
                  <a:srgbClr val="565A5C"/>
                </a:solidFill>
                <a:latin typeface="Arial"/>
                <a:ea typeface="Arial"/>
                <a:cs typeface="Arial"/>
                <a:sym typeface="Arial"/>
              </a:defRPr>
            </a:lvl4pPr>
            <a:lvl5pPr marL="914400" marR="0" lvl="4" indent="-114300" algn="l" rtl="0">
              <a:spcBef>
                <a:spcPts val="300"/>
              </a:spcBef>
              <a:buClr>
                <a:schemeClr val="dk1"/>
              </a:buClr>
              <a:buSzPct val="100000"/>
              <a:buFont typeface="Arial"/>
              <a:buChar char="•"/>
              <a:defRPr sz="1200" b="0" i="0" u="none" strike="noStrike" cap="none">
                <a:solidFill>
                  <a:srgbClr val="565A5C"/>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365759" y="6543925"/>
            <a:ext cx="1620000" cy="138600"/>
          </a:xfrm>
          <a:prstGeom prst="rect">
            <a:avLst/>
          </a:prstGeom>
          <a:noFill/>
          <a:ln>
            <a:noFill/>
          </a:ln>
        </p:spPr>
        <p:txBody>
          <a:bodyPr lIns="91425" tIns="91425" rIns="91425" bIns="91425" anchor="ctr" anchorCtr="0"/>
          <a:lstStyle>
            <a:lvl1pPr marL="0" marR="0" lvl="0" indent="0" algn="l" rtl="0">
              <a:spcBef>
                <a:spcPts val="0"/>
              </a:spcBef>
              <a:buNone/>
              <a:defRPr sz="900" b="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36942" y="6543925"/>
            <a:ext cx="141000" cy="138600"/>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ru-RU" sz="900" b="1">
                <a:solidFill>
                  <a:srgbClr val="565A5C"/>
                </a:solidFill>
                <a:latin typeface="Arial"/>
                <a:ea typeface="Arial"/>
                <a:cs typeface="Arial"/>
                <a:sym typeface="Arial"/>
              </a:rPr>
              <a:t>‹#›</a:t>
            </a:fld>
            <a:endParaRPr lang="ru-RU" sz="900" b="1">
              <a:solidFill>
                <a:srgbClr val="565A5C"/>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81FF69-F718-4B58-8287-C2E8513F268E}" type="datetime1">
              <a:rPr lang="en-US" smtClean="0"/>
              <a:t>12/18/2016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ru-RU" dirty="0"/>
              <a:t>Адвокатский офис Елены Бедаревой</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9840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23"/>
        <p:cNvGrpSpPr/>
        <p:nvPr/>
      </p:nvGrpSpPr>
      <p:grpSpPr>
        <a:xfrm>
          <a:off x="0" y="0"/>
          <a:ext cx="0" cy="0"/>
          <a:chOff x="0" y="0"/>
          <a:chExt cx="0" cy="0"/>
        </a:xfrm>
      </p:grpSpPr>
      <p:grpSp>
        <p:nvGrpSpPr>
          <p:cNvPr id="24" name="Shape 24"/>
          <p:cNvGrpSpPr/>
          <p:nvPr/>
        </p:nvGrpSpPr>
        <p:grpSpPr>
          <a:xfrm>
            <a:off x="6098378" y="6"/>
            <a:ext cx="3045625" cy="2707359"/>
            <a:chOff x="6098378" y="4"/>
            <a:chExt cx="3045625" cy="2030570"/>
          </a:xfrm>
        </p:grpSpPr>
        <p:sp>
          <p:nvSpPr>
            <p:cNvPr id="25" name="Shape 25"/>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30" name="Shape 30"/>
          <p:cNvSpPr txBox="1">
            <a:spLocks noGrp="1"/>
          </p:cNvSpPr>
          <p:nvPr>
            <p:ph type="title"/>
          </p:nvPr>
        </p:nvSpPr>
        <p:spPr>
          <a:xfrm>
            <a:off x="598100" y="2869796"/>
            <a:ext cx="8222100" cy="11184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31" name="Shape 31"/>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2"/>
        <p:cNvGrpSpPr/>
        <p:nvPr/>
      </p:nvGrpSpPr>
      <p:grpSpPr>
        <a:xfrm>
          <a:off x="0" y="0"/>
          <a:ext cx="0" cy="0"/>
          <a:chOff x="0" y="0"/>
          <a:chExt cx="0" cy="0"/>
        </a:xfrm>
      </p:grpSpPr>
      <p:grpSp>
        <p:nvGrpSpPr>
          <p:cNvPr id="33" name="Shape 33"/>
          <p:cNvGrpSpPr/>
          <p:nvPr/>
        </p:nvGrpSpPr>
        <p:grpSpPr>
          <a:xfrm>
            <a:off x="0" y="5204762"/>
            <a:ext cx="9144000" cy="1653192"/>
            <a:chOff x="0" y="3903669"/>
            <a:chExt cx="9144000" cy="1239925"/>
          </a:xfrm>
        </p:grpSpPr>
        <p:sp>
          <p:nvSpPr>
            <p:cNvPr id="34" name="Shape 34"/>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639833"/>
            <a:ext cx="8520600" cy="445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body" idx="1"/>
          </p:nvPr>
        </p:nvSpPr>
        <p:spPr>
          <a:xfrm>
            <a:off x="311700" y="1639966"/>
            <a:ext cx="3999900" cy="4452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5" name="Shape 45"/>
          <p:cNvSpPr txBox="1">
            <a:spLocks noGrp="1"/>
          </p:cNvSpPr>
          <p:nvPr>
            <p:ph type="body" idx="2"/>
          </p:nvPr>
        </p:nvSpPr>
        <p:spPr>
          <a:xfrm>
            <a:off x="4832400" y="1639966"/>
            <a:ext cx="3999900" cy="4452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6" name="Shape 46"/>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solidFill>
                  <a:schemeClr val="dk2"/>
                </a:solidFill>
              </a:rPr>
              <a:t>‹#›</a:t>
            </a:fld>
            <a:endParaRPr lang="ru-RU">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solidFill>
                  <a:schemeClr val="dk2"/>
                </a:solidFill>
              </a:rPr>
              <a:t>‹#›</a:t>
            </a:fld>
            <a:endParaRPr lang="ru-RU">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2" name="Shape 52"/>
          <p:cNvSpPr txBox="1">
            <a:spLocks noGrp="1"/>
          </p:cNvSpPr>
          <p:nvPr>
            <p:ph type="body" idx="1"/>
          </p:nvPr>
        </p:nvSpPr>
        <p:spPr>
          <a:xfrm>
            <a:off x="311700" y="1954405"/>
            <a:ext cx="2808000" cy="41376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3" name="Shape 53"/>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solidFill>
                  <a:schemeClr val="dk2"/>
                </a:solidFill>
              </a:rPr>
              <a:t>‹#›</a:t>
            </a:fld>
            <a:endParaRPr lang="ru-RU">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4"/>
        <p:cNvGrpSpPr/>
        <p:nvPr/>
      </p:nvGrpSpPr>
      <p:grpSpPr>
        <a:xfrm>
          <a:off x="0" y="0"/>
          <a:ext cx="0" cy="0"/>
          <a:chOff x="0" y="0"/>
          <a:chExt cx="0" cy="0"/>
        </a:xfrm>
      </p:grpSpPr>
      <p:grpSp>
        <p:nvGrpSpPr>
          <p:cNvPr id="55" name="Shape 55"/>
          <p:cNvGrpSpPr/>
          <p:nvPr/>
        </p:nvGrpSpPr>
        <p:grpSpPr>
          <a:xfrm>
            <a:off x="6098378" y="6"/>
            <a:ext cx="3045625" cy="2707359"/>
            <a:chOff x="6098378" y="4"/>
            <a:chExt cx="3045625" cy="2030570"/>
          </a:xfrm>
        </p:grpSpPr>
        <p:sp>
          <p:nvSpPr>
            <p:cNvPr id="56" name="Shape 56"/>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61" name="Shape 61"/>
          <p:cNvSpPr txBox="1">
            <a:spLocks noGrp="1"/>
          </p:cNvSpPr>
          <p:nvPr>
            <p:ph type="title"/>
          </p:nvPr>
        </p:nvSpPr>
        <p:spPr>
          <a:xfrm>
            <a:off x="490250" y="701800"/>
            <a:ext cx="5618700" cy="54543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62" name="Shape 62"/>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3"/>
        <p:cNvGrpSpPr/>
        <p:nvPr/>
      </p:nvGrpSpPr>
      <p:grpSpPr>
        <a:xfrm>
          <a:off x="0" y="0"/>
          <a:ext cx="0" cy="0"/>
          <a:chOff x="0" y="0"/>
          <a:chExt cx="0" cy="0"/>
        </a:xfrm>
      </p:grpSpPr>
      <p:sp>
        <p:nvSpPr>
          <p:cNvPr id="64" name="Shape 64"/>
          <p:cNvSpPr/>
          <p:nvPr/>
        </p:nvSpPr>
        <p:spPr>
          <a:xfrm>
            <a:off x="4572000" y="-233"/>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5" name="Shape 65"/>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66" name="Shape 66"/>
          <p:cNvSpPr txBox="1">
            <a:spLocks noGrp="1"/>
          </p:cNvSpPr>
          <p:nvPr>
            <p:ph type="title"/>
          </p:nvPr>
        </p:nvSpPr>
        <p:spPr>
          <a:xfrm>
            <a:off x="265500" y="1534800"/>
            <a:ext cx="4045200" cy="20859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7" name="Shape 67"/>
          <p:cNvSpPr txBox="1">
            <a:spLocks noGrp="1"/>
          </p:cNvSpPr>
          <p:nvPr>
            <p:ph type="subTitle" idx="1"/>
          </p:nvPr>
        </p:nvSpPr>
        <p:spPr>
          <a:xfrm>
            <a:off x="265500" y="3692001"/>
            <a:ext cx="4045200" cy="1692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8" name="Shape 68"/>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9" name="Shape 69"/>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19500" y="5640766"/>
            <a:ext cx="5998800" cy="7983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72" name="Shape 72"/>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ru-RU">
                <a:solidFill>
                  <a:schemeClr val="dk2"/>
                </a:solidFill>
              </a:rPr>
              <a:t>‹#›</a:t>
            </a:fld>
            <a:endParaRPr lang="ru-RU">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46666"/>
            <a:ext cx="8520600" cy="8103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11" name="Shape 11"/>
          <p:cNvSpPr txBox="1">
            <a:spLocks noGrp="1"/>
          </p:cNvSpPr>
          <p:nvPr>
            <p:ph type="body" idx="1"/>
          </p:nvPr>
        </p:nvSpPr>
        <p:spPr>
          <a:xfrm>
            <a:off x="311700" y="1639833"/>
            <a:ext cx="8520600" cy="4452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12" name="Shape 12"/>
          <p:cNvSpPr txBox="1">
            <a:spLocks noGrp="1"/>
          </p:cNvSpPr>
          <p:nvPr>
            <p:ph type="sldNum" idx="12"/>
          </p:nvPr>
        </p:nvSpPr>
        <p:spPr>
          <a:xfrm>
            <a:off x="8460431" y="6201586"/>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RU" sz="1000">
                <a:solidFill>
                  <a:schemeClr val="lt1"/>
                </a:solidFill>
                <a:latin typeface="Roboto"/>
                <a:ea typeface="Roboto"/>
                <a:cs typeface="Roboto"/>
                <a:sym typeface="Roboto"/>
              </a:rPr>
              <a:t>‹#›</a:t>
            </a:fld>
            <a:endParaRPr lang="ru-RU"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58.xml"/><Relationship Id="rId7" Type="http://schemas.openxmlformats.org/officeDocument/2006/relationships/hyperlink" Target="mailto:bedarevae@gmail.com" TargetMode="External"/><Relationship Id="rId2" Type="http://schemas.openxmlformats.org/officeDocument/2006/relationships/diagramData" Target="../diagrams/data58.xml"/><Relationship Id="rId1" Type="http://schemas.openxmlformats.org/officeDocument/2006/relationships/slideLayout" Target="../slideLayouts/slideLayout1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 Id="rId9" Type="http://schemas.openxmlformats.org/officeDocument/2006/relationships/image" Target="../media/image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457200" y="1091595"/>
            <a:ext cx="6876199" cy="1107995"/>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96" name="Shape 96"/>
          <p:cNvSpPr txBox="1">
            <a:spLocks noGrp="1"/>
          </p:cNvSpPr>
          <p:nvPr>
            <p:ph type="subTitle" idx="1"/>
          </p:nvPr>
        </p:nvSpPr>
        <p:spPr>
          <a:xfrm>
            <a:off x="755576" y="2204864"/>
            <a:ext cx="7564464" cy="1871559"/>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1" i="0" u="none" strike="noStrike" cap="none" dirty="0">
                <a:solidFill>
                  <a:srgbClr val="FFFFFF"/>
                </a:solidFill>
                <a:latin typeface="Arial"/>
                <a:ea typeface="Arial"/>
                <a:cs typeface="Arial"/>
                <a:sym typeface="Arial"/>
              </a:rPr>
              <a:t>Новеллы части четвертой ГК РФ Новые нормативные документы</a:t>
            </a:r>
            <a:endParaRPr lang="en-US" sz="3200" b="1" i="0" u="none" strike="noStrike" cap="none" dirty="0">
              <a:solidFill>
                <a:srgbClr val="FFFFFF"/>
              </a:solidFill>
              <a:latin typeface="Arial"/>
              <a:ea typeface="Arial"/>
              <a:cs typeface="Arial"/>
              <a:sym typeface="Arial"/>
            </a:endParaRPr>
          </a:p>
          <a:p>
            <a:pPr marL="0" marR="0" lvl="0" indent="0" algn="ctr" rtl="0">
              <a:lnSpc>
                <a:spcPct val="90000"/>
              </a:lnSpc>
              <a:spcBef>
                <a:spcPts val="0"/>
              </a:spcBef>
              <a:buClr>
                <a:schemeClr val="accent1"/>
              </a:buClr>
              <a:buSzPct val="25000"/>
              <a:buFont typeface="Arial"/>
              <a:buNone/>
            </a:pPr>
            <a:r>
              <a:rPr lang="ru-RU" sz="3200" b="1" i="0" u="none" strike="noStrike" cap="none" dirty="0">
                <a:solidFill>
                  <a:srgbClr val="FFFFFF"/>
                </a:solidFill>
                <a:latin typeface="Arial"/>
                <a:ea typeface="Arial"/>
                <a:cs typeface="Arial"/>
                <a:sym typeface="Arial"/>
              </a:rPr>
              <a:t>Роспатента</a:t>
            </a:r>
          </a:p>
          <a:p>
            <a:pPr marL="0" marR="0" lvl="0" indent="0" algn="ctr" rtl="0">
              <a:lnSpc>
                <a:spcPct val="90000"/>
              </a:lnSpc>
              <a:spcBef>
                <a:spcPts val="0"/>
              </a:spcBef>
              <a:buClr>
                <a:schemeClr val="accent1"/>
              </a:buClr>
              <a:buSzPct val="25000"/>
              <a:buFont typeface="Arial"/>
              <a:buNone/>
            </a:pPr>
            <a:r>
              <a:rPr lang="ru-RU" sz="3200" b="1" dirty="0">
                <a:solidFill>
                  <a:srgbClr val="FFFFFF"/>
                </a:solidFill>
                <a:latin typeface="Arial"/>
                <a:ea typeface="Arial"/>
                <a:cs typeface="Arial"/>
                <a:sym typeface="Arial"/>
              </a:rPr>
              <a:t>Проект изменений в часть 4 ГК РФ</a:t>
            </a:r>
            <a:endParaRPr lang="ru-RU" sz="3200" b="1" i="0" u="none" strike="noStrike" cap="none" dirty="0">
              <a:solidFill>
                <a:srgbClr val="FFFFFF"/>
              </a:solidFill>
              <a:latin typeface="Arial"/>
              <a:ea typeface="Arial"/>
              <a:cs typeface="Arial"/>
              <a:sym typeface="Arial"/>
            </a:endParaRPr>
          </a:p>
          <a:p>
            <a:pPr marL="0" marR="0" lvl="0" indent="0" algn="ctr" rtl="0">
              <a:lnSpc>
                <a:spcPct val="90000"/>
              </a:lnSpc>
              <a:spcBef>
                <a:spcPts val="0"/>
              </a:spcBef>
              <a:buClr>
                <a:schemeClr val="accent1"/>
              </a:buClr>
              <a:buSzPct val="25000"/>
              <a:buFont typeface="Arial"/>
              <a:buNone/>
            </a:pPr>
            <a:endParaRPr lang="ru-RU" sz="3200" b="1" i="0" u="none" strike="noStrike" cap="none" dirty="0">
              <a:solidFill>
                <a:srgbClr val="FFFFFF"/>
              </a:solidFill>
              <a:latin typeface="Arial"/>
              <a:ea typeface="Arial"/>
              <a:cs typeface="Arial"/>
              <a:sym typeface="Arial"/>
            </a:endParaRPr>
          </a:p>
        </p:txBody>
      </p:sp>
      <p:sp>
        <p:nvSpPr>
          <p:cNvPr id="97" name="Shape 97"/>
          <p:cNvSpPr/>
          <p:nvPr/>
        </p:nvSpPr>
        <p:spPr>
          <a:xfrm>
            <a:off x="1609300" y="4076417"/>
            <a:ext cx="4572000" cy="800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1800" b="0" i="0" u="none" strike="noStrike" cap="none" dirty="0">
                <a:solidFill>
                  <a:schemeClr val="lt1"/>
                </a:solidFill>
                <a:latin typeface="Arial"/>
                <a:ea typeface="Arial"/>
                <a:cs typeface="Arial"/>
                <a:sym typeface="Arial"/>
              </a:rPr>
              <a:t>Елена </a:t>
            </a:r>
            <a:r>
              <a:rPr lang="ru-RU" sz="1800" b="0" i="0" u="none" strike="noStrike" cap="none" dirty="0" err="1">
                <a:solidFill>
                  <a:schemeClr val="lt1"/>
                </a:solidFill>
                <a:latin typeface="Arial"/>
                <a:ea typeface="Arial"/>
                <a:cs typeface="Arial"/>
                <a:sym typeface="Arial"/>
              </a:rPr>
              <a:t>Бедарева</a:t>
            </a:r>
            <a:endParaRPr lang="ru-RU" sz="1800" b="0" i="0" u="none" strike="noStrike" cap="none" dirty="0">
              <a:solidFill>
                <a:schemeClr val="lt1"/>
              </a:solidFill>
              <a:latin typeface="Arial"/>
              <a:ea typeface="Arial"/>
              <a:cs typeface="Arial"/>
              <a:sym typeface="Arial"/>
            </a:endParaRPr>
          </a:p>
          <a:p>
            <a:pPr marL="0" marR="0" lvl="0" indent="0" algn="l" rtl="0">
              <a:spcBef>
                <a:spcPts val="0"/>
              </a:spcBef>
              <a:buNone/>
            </a:pPr>
            <a:r>
              <a:rPr lang="ru-RU" dirty="0">
                <a:solidFill>
                  <a:schemeClr val="lt1"/>
                </a:solidFill>
              </a:rPr>
              <a:t>Адвокат</a:t>
            </a:r>
            <a:r>
              <a:rPr lang="ru-RU" sz="1400" dirty="0">
                <a:solidFill>
                  <a:schemeClr val="lt1"/>
                </a:solidFill>
                <a:latin typeface="Arial"/>
                <a:ea typeface="Arial"/>
                <a:cs typeface="Arial"/>
                <a:sym typeface="Arial"/>
              </a:rPr>
              <a:t>,  российский и евразийский патентный поверенный </a:t>
            </a:r>
          </a:p>
          <a:p>
            <a:pPr marL="0" marR="0" lvl="0" indent="0" algn="l" rtl="0">
              <a:spcBef>
                <a:spcPts val="0"/>
              </a:spcBef>
              <a:buNone/>
            </a:pPr>
            <a:endParaRPr lang="ru-RU" dirty="0">
              <a:solidFill>
                <a:schemeClr val="lt1"/>
              </a:solidFill>
            </a:endParaRPr>
          </a:p>
          <a:p>
            <a:pPr marL="0" marR="0" lvl="0" indent="0" algn="l" rtl="0">
              <a:spcBef>
                <a:spcPts val="0"/>
              </a:spcBef>
              <a:buNone/>
            </a:pPr>
            <a:endParaRPr lang="ru-RU" sz="1400" dirty="0">
              <a:solidFill>
                <a:schemeClr val="lt1"/>
              </a:solidFill>
              <a:latin typeface="Arial"/>
              <a:ea typeface="Arial"/>
              <a:cs typeface="Arial"/>
              <a:sym typeface="Arial"/>
            </a:endParaRPr>
          </a:p>
          <a:p>
            <a:pPr marL="0" marR="0" lvl="0" indent="0" algn="l" rtl="0">
              <a:spcBef>
                <a:spcPts val="0"/>
              </a:spcBef>
              <a:buNone/>
            </a:pPr>
            <a:endParaRPr lang="ru-RU" dirty="0">
              <a:solidFill>
                <a:schemeClr val="lt1"/>
              </a:solidFill>
            </a:endParaRPr>
          </a:p>
        </p:txBody>
      </p:sp>
      <p:sp>
        <p:nvSpPr>
          <p:cNvPr id="98" name="Shape 98"/>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99" name="Shape 99"/>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63682090"/>
              </p:ext>
            </p:extLst>
          </p:nvPr>
        </p:nvGraphicFramePr>
        <p:xfrm>
          <a:off x="323528" y="365760"/>
          <a:ext cx="8457372"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536" y="1600200"/>
            <a:ext cx="8391450" cy="4709120"/>
          </a:xfrm>
        </p:spPr>
        <p:txBody>
          <a:bodyPr/>
          <a:lstStyle/>
          <a:p>
            <a:pPr algn="just">
              <a:defRPr/>
            </a:pPr>
            <a:r>
              <a:rPr lang="ru-RU" sz="1600" dirty="0"/>
              <a:t>Новая редакция п. 1 ст. 1352 ГК РФ устанавливает, что в качестве промышленного образца охраняется решение внешнего вида изделия промышленного или кустарно-ремесленного производства;</a:t>
            </a:r>
          </a:p>
          <a:p>
            <a:pPr algn="just">
              <a:defRPr/>
            </a:pPr>
            <a:r>
              <a:rPr lang="ru-RU" sz="1600" dirty="0"/>
              <a:t> К существенным признакам промышленного образца относятся  признаки, определяющие эстетические особенности внешнего вида изделия, например, признаки формы, конфигурации, орнамента, сочетания цветов, линий, контуров изделия, текстуры или фактуры материала изделия;</a:t>
            </a:r>
          </a:p>
          <a:p>
            <a:pPr algn="just">
              <a:defRPr/>
            </a:pPr>
            <a:r>
              <a:rPr lang="ru-RU" sz="1600" dirty="0"/>
              <a:t> Введено определение понятия оригинальность промышленного образца Промышленный образец является оригинальным, если его существенные признаки обусловлены творческим характером особенностей изделия, в частности, если из сведений, ставших общедоступными в мире до даты приоритета промышленного образца, не известно решение внешнего вида изделия сходного назначения, производящее на информированного потребителя изделия такое же общее впечатление, которое производит промышленный образец..</a:t>
            </a:r>
            <a:endParaRPr lang="en-US" sz="1600" dirty="0"/>
          </a:p>
        </p:txBody>
      </p:sp>
    </p:spTree>
    <p:extLst>
      <p:ext uri="{BB962C8B-B14F-4D97-AF65-F5344CB8AC3E}">
        <p14:creationId xmlns:p14="http://schemas.microsoft.com/office/powerpoint/2010/main" val="374690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7838504"/>
              </p:ext>
            </p:extLst>
          </p:nvPr>
        </p:nvGraphicFramePr>
        <p:xfrm>
          <a:off x="395536" y="365760"/>
          <a:ext cx="8385364"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Вводится изменение требований к государственной регистрации промышленных образцов. Согласно новой редакции пункта 3 ст. 1354 ГK РФ, объем прав будет определяться по внешнему виду изделия и будет исключено обязательное предоставление перечня существенных признаков промышленного образца при подаче заявки. </a:t>
            </a:r>
          </a:p>
          <a:p>
            <a:pPr>
              <a:defRPr/>
            </a:pPr>
            <a:endParaRPr lang="ru-RU" sz="1800" dirty="0"/>
          </a:p>
          <a:p>
            <a:pPr algn="just">
              <a:defRPr/>
            </a:pPr>
            <a:r>
              <a:rPr lang="ru-RU" sz="1800" dirty="0"/>
              <a:t>Данное положение позволит России присоединиться к международным соглашениям в области промышленных образцов (Гаагское соглашение по международному депонированию промышленных образцов от 06.11.1925 и Женевский акт Гаагского соглашения о международной регистрации промышленных образцов от 02.07.1999).</a:t>
            </a:r>
          </a:p>
          <a:p>
            <a:pPr>
              <a:defRPr/>
            </a:pPr>
            <a:endParaRPr lang="en-US" sz="2000" dirty="0"/>
          </a:p>
        </p:txBody>
      </p:sp>
    </p:spTree>
    <p:extLst>
      <p:ext uri="{BB962C8B-B14F-4D97-AF65-F5344CB8AC3E}">
        <p14:creationId xmlns:p14="http://schemas.microsoft.com/office/powerpoint/2010/main" val="347111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846130886"/>
              </p:ext>
            </p:extLst>
          </p:nvPr>
        </p:nvGraphicFramePr>
        <p:xfrm>
          <a:off x="251520" y="365760"/>
          <a:ext cx="8529380"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400" dirty="0"/>
              <a:t>Согласно п. 5 ст. 1352 ГК РФ устанавливается новый перечень объектов, которым НЕ предоставляется правовая охрана в качестве промышленного образца:  решения, все признаки которых обусловлены исключительно технической функцией изделия; решения, способные ввести в заблуждение потребителя изделия (например, в отношении производителя или места производства изделия, а также товара, для которого изделие служит тарой, упаковкой, этикеткой); </a:t>
            </a:r>
          </a:p>
          <a:p>
            <a:pPr>
              <a:defRPr/>
            </a:pPr>
            <a:r>
              <a:rPr lang="ru-RU" sz="1400" dirty="0"/>
              <a:t>К таковым могут быть отнесены решения, идентичные объектам, указанным в п. п. 4 - 10 ст. 1483 ГК РФ (объекты культурного наследия, товарные знаки, наименование места происхождения товар, фирменные наименования и коммерческие обозначения) либо производящим такое же общее впечатление, либо включающим указанные объекты, если права на эти объекты возникли ранее даты приоритета промышленного образца. </a:t>
            </a:r>
          </a:p>
          <a:p>
            <a:pPr>
              <a:defRPr/>
            </a:pPr>
            <a:r>
              <a:rPr lang="ru-RU" sz="1400" dirty="0"/>
              <a:t>Предоставление правовой охраны промышленным образцам идентичным вышеназванным объектам допускается с согласия собственников или лиц, уполномоченных собственниками, либо обладателей прав на такие объекты</a:t>
            </a:r>
            <a:endParaRPr lang="en-US" sz="1400" dirty="0"/>
          </a:p>
        </p:txBody>
      </p:sp>
    </p:spTree>
    <p:extLst>
      <p:ext uri="{BB962C8B-B14F-4D97-AF65-F5344CB8AC3E}">
        <p14:creationId xmlns:p14="http://schemas.microsoft.com/office/powerpoint/2010/main" val="92194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346987598"/>
              </p:ext>
            </p:extLst>
          </p:nvPr>
        </p:nvGraphicFramePr>
        <p:xfrm>
          <a:off x="323528" y="365760"/>
          <a:ext cx="8457372"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Новая редакция </a:t>
            </a:r>
            <a:r>
              <a:rPr lang="ru-RU" sz="1800" dirty="0" err="1"/>
              <a:t>абз</a:t>
            </a:r>
            <a:r>
              <a:rPr lang="ru-RU" sz="1800" dirty="0"/>
              <a:t>. 1 п. 4 ст. 1352 ГК РФ предлагает при установлении не только новизны, но и оригинальности промышленного образца учитывать все ранее поданные в России другими лицами заявки на изобретения, полезные модели, промышленные образцы и заявки на государственную регистрацию товарных знаков, знаков обслуживания;</a:t>
            </a:r>
          </a:p>
          <a:p>
            <a:pPr algn="just">
              <a:defRPr/>
            </a:pPr>
            <a:r>
              <a:rPr lang="ru-RU" sz="1800" dirty="0"/>
              <a:t>Согласно новой редакции </a:t>
            </a:r>
            <a:r>
              <a:rPr lang="ru-RU" sz="1800" dirty="0" err="1"/>
              <a:t>абз</a:t>
            </a:r>
            <a:r>
              <a:rPr lang="ru-RU" sz="1800" dirty="0"/>
              <a:t>. 2 п. 4 ст. 1352 ГК РФ раскрытие информации, относящейся к промышленному образцу, в результате чего сведения о сущности промышленного образца стали общедоступными, не является обстоятельством, препятствующим признанию патентоспособности промышленного образца, при следующем условии: заявка на выдачу патента на промышленный образец должна быть подана в Роспатент в течение 12 месяцев со дня раскрытия информации. ранее срок составлял полгода.</a:t>
            </a:r>
            <a:endParaRPr lang="en-US" sz="1800" dirty="0"/>
          </a:p>
        </p:txBody>
      </p:sp>
    </p:spTree>
    <p:extLst>
      <p:ext uri="{BB962C8B-B14F-4D97-AF65-F5344CB8AC3E}">
        <p14:creationId xmlns:p14="http://schemas.microsoft.com/office/powerpoint/2010/main" val="325788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09488453"/>
              </p:ext>
            </p:extLst>
          </p:nvPr>
        </p:nvGraphicFramePr>
        <p:xfrm>
          <a:off x="323528" y="365760"/>
          <a:ext cx="8457372"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800" dirty="0"/>
              <a:t>Ст. 1365 ГК РФ дополнена новым пунктом 2, согласно которому отчуждение исключительного права на промышленный образец не допускается, если оно может явиться причиной введения потребителя в заблуждение относительно товара или его изготовителя;</a:t>
            </a:r>
          </a:p>
          <a:p>
            <a:pPr algn="just">
              <a:defRPr/>
            </a:pPr>
            <a:r>
              <a:rPr lang="ru-RU" sz="1800" dirty="0"/>
              <a:t>Подобная норма действует в отношении товарного знака. В некоторых случаях защита дизайна, например, таких как, этикетки, упаковки, могут быть защищены не только в качестве промышленных образцов, но и в качестве товарных знаков, которые являются средствами индивидуализации. По замыслу законодателей для единообразной правоприменительной практики, в вышеописанной ситуации, когда промышленный образец выступает своеобразным средством индивидуализации и непосредственно связан с конкретным производителем продукции, отчуждение прав на патент не должно вводить потребителя в заблуждение.</a:t>
            </a:r>
            <a:endParaRPr lang="en-US" sz="1800" dirty="0"/>
          </a:p>
        </p:txBody>
      </p:sp>
    </p:spTree>
    <p:extLst>
      <p:ext uri="{BB962C8B-B14F-4D97-AF65-F5344CB8AC3E}">
        <p14:creationId xmlns:p14="http://schemas.microsoft.com/office/powerpoint/2010/main" val="209460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75883160"/>
              </p:ext>
            </p:extLst>
          </p:nvPr>
        </p:nvGraphicFramePr>
        <p:xfrm>
          <a:off x="395536" y="365760"/>
          <a:ext cx="8385364" cy="75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В соответствии с новой редакцией п. 3 ст. 1358 ГК РФ полностью изменяется подход в понимании даты, в отношении которой определяется эквивалентность признака, определяя ее до даты приоритета изобретения;</a:t>
            </a:r>
          </a:p>
          <a:p>
            <a:pPr algn="just">
              <a:defRPr/>
            </a:pPr>
            <a:r>
              <a:rPr lang="ru-RU" sz="1800" dirty="0"/>
              <a:t>В старой редакции п.3ст.1358 эквивалентность признака определялась до даты совершения потенциального правонарушения;</a:t>
            </a:r>
          </a:p>
          <a:p>
            <a:pPr algn="just">
              <a:defRPr/>
            </a:pPr>
            <a:r>
              <a:rPr lang="ru-RU" sz="1800" dirty="0"/>
              <a:t>Новелла позволит устранить имеющееся противоречие, так как действующий ранее вариант п.3.ст.1358 ГК РФ не соответствовал мировым правилам воззрения на применение доктрины эквивалентов. </a:t>
            </a:r>
            <a:endParaRPr lang="en-US" sz="1800" dirty="0"/>
          </a:p>
        </p:txBody>
      </p:sp>
    </p:spTree>
    <p:extLst>
      <p:ext uri="{BB962C8B-B14F-4D97-AF65-F5344CB8AC3E}">
        <p14:creationId xmlns:p14="http://schemas.microsoft.com/office/powerpoint/2010/main" val="325263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39566750"/>
              </p:ext>
            </p:extLst>
          </p:nvPr>
        </p:nvGraphicFramePr>
        <p:xfrm>
          <a:off x="323528" y="365760"/>
          <a:ext cx="8457372" cy="68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В соответствии с новой редакцией п. 1 ст. 1361 ГК РФ право преждепользования распространяется не только на тождественное решение, как это прописано было в старой редакции, но и в отношении решения, которое отличается от изобретения </a:t>
            </a:r>
            <a:r>
              <a:rPr lang="ru-RU" sz="1800" b="1" dirty="0"/>
              <a:t>только эквивалентными признаками. </a:t>
            </a:r>
          </a:p>
          <a:p>
            <a:pPr>
              <a:defRPr/>
            </a:pPr>
            <a:endParaRPr lang="ru-RU" sz="1800" dirty="0"/>
          </a:p>
          <a:p>
            <a:pPr>
              <a:defRPr/>
            </a:pPr>
            <a:r>
              <a:rPr lang="ru-RU" sz="1800" dirty="0"/>
              <a:t>Новая редакция п. 1 ст. 1361 ГК РФ не только расширяет возможности возникновения права преждепользования у лиц, которые параллельно создали результаты интеллектуальной деятельности, но и позволяет в случае спора единообразно трактовать понятие использования объектов патентного права.</a:t>
            </a:r>
          </a:p>
          <a:p>
            <a:pPr>
              <a:defRPr/>
            </a:pPr>
            <a:endParaRPr lang="en-US" sz="1800" dirty="0"/>
          </a:p>
        </p:txBody>
      </p:sp>
    </p:spTree>
    <p:extLst>
      <p:ext uri="{BB962C8B-B14F-4D97-AF65-F5344CB8AC3E}">
        <p14:creationId xmlns:p14="http://schemas.microsoft.com/office/powerpoint/2010/main" val="163594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10928503"/>
              </p:ext>
            </p:extLst>
          </p:nvPr>
        </p:nvGraphicFramePr>
        <p:xfrm>
          <a:off x="468313" y="115888"/>
          <a:ext cx="8229600" cy="113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51520" y="1341438"/>
            <a:ext cx="8446393" cy="5327922"/>
          </a:xfrm>
        </p:spPr>
        <p:txBody>
          <a:bodyPr/>
          <a:lstStyle/>
          <a:p>
            <a:pPr algn="just">
              <a:defRPr/>
            </a:pPr>
            <a:r>
              <a:rPr lang="ru-RU" sz="1400" dirty="0"/>
              <a:t>Зависимые объекты  - это изобретение, полезная модель или промышленный образец, использование которых в продукте или способе </a:t>
            </a:r>
            <a:r>
              <a:rPr lang="ru-RU" sz="1400" b="1" dirty="0"/>
              <a:t>невозможно без использования охраняемых патентом и имеющих более ранний приоритет другого изобретения, другой полезной модели или другого промышленного образца;</a:t>
            </a:r>
          </a:p>
          <a:p>
            <a:pPr algn="just">
              <a:defRPr/>
            </a:pPr>
            <a:r>
              <a:rPr lang="ru-RU" sz="1400" dirty="0"/>
              <a:t>Зависимым, в частности, является изобретение, охраняемое в виде применения по определенному назначению продукта, в котором используется охраняемое патентом и имеющее более ранний приоритет другое изобретение; </a:t>
            </a:r>
          </a:p>
          <a:p>
            <a:pPr algn="just">
              <a:defRPr/>
            </a:pPr>
            <a:r>
              <a:rPr lang="ru-RU" sz="1400" dirty="0"/>
              <a:t>Зависимыми также являются изобретение или полезная модель, относящиеся к продукту или способу, формула которого отличается от формулы других ранее запатентованных изобретения или полезной модели, только назначением продукта или способа;</a:t>
            </a:r>
          </a:p>
          <a:p>
            <a:pPr algn="just">
              <a:defRPr/>
            </a:pPr>
            <a:r>
              <a:rPr lang="ru-RU" sz="1400" dirty="0"/>
              <a:t> Промышленный образец считается зависимым, если при использовании промышленного образца каждый существенный признак промышленного образца или совокупность признаков производят на информированного пользователя такое же общее впечатление, что и основной промышленный образец;</a:t>
            </a:r>
          </a:p>
          <a:p>
            <a:pPr algn="just">
              <a:defRPr/>
            </a:pPr>
            <a:r>
              <a:rPr lang="ru-RU" sz="1400" dirty="0"/>
              <a:t>Главное – они не могут быть использованы без разрешения обладателя патента основного патента</a:t>
            </a:r>
            <a:endParaRPr lang="en-US" sz="1400" dirty="0"/>
          </a:p>
        </p:txBody>
      </p:sp>
    </p:spTree>
    <p:extLst>
      <p:ext uri="{BB962C8B-B14F-4D97-AF65-F5344CB8AC3E}">
        <p14:creationId xmlns:p14="http://schemas.microsoft.com/office/powerpoint/2010/main" val="314874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276332408"/>
              </p:ext>
            </p:extLst>
          </p:nvPr>
        </p:nvGraphicFramePr>
        <p:xfrm>
          <a:off x="395536" y="365760"/>
          <a:ext cx="8385364" cy="9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Статья 1400 ГК РФ дополнена новым пунктом 4, в соответствии с которым право </a:t>
            </a:r>
            <a:r>
              <a:rPr lang="ru-RU" sz="1800" dirty="0" err="1"/>
              <a:t>послепользования</a:t>
            </a:r>
            <a:r>
              <a:rPr lang="ru-RU" sz="1800" dirty="0"/>
              <a:t> может быть передано другому лицу только вместе с предприятием, на котором имело место использование изобретения либо решения, отличающегося </a:t>
            </a:r>
            <a:r>
              <a:rPr lang="ru-RU" sz="1800" b="1" dirty="0"/>
              <a:t>от изобретения только эквивалентными признаками </a:t>
            </a:r>
            <a:r>
              <a:rPr lang="ru-RU" sz="1800" dirty="0"/>
              <a:t>(п. 3 ст. 1358 ГК РФ), полезной модели или промышленного образца, либо были сделаны необходимые к этому приготовления.</a:t>
            </a:r>
          </a:p>
          <a:p>
            <a:pPr algn="just">
              <a:defRPr/>
            </a:pPr>
            <a:r>
              <a:rPr lang="ru-RU" sz="1800" dirty="0"/>
              <a:t>Новелла статьи 1400 ГК РФ уточняет, что право </a:t>
            </a:r>
            <a:r>
              <a:rPr lang="ru-RU" sz="1800" dirty="0" err="1"/>
              <a:t>послепользования</a:t>
            </a:r>
            <a:r>
              <a:rPr lang="ru-RU" sz="1800" dirty="0"/>
              <a:t> (право использования изобретения, полезной модели, промышленного образца, которое возникло в трехлетний период со дня истечения срока уплаты пошлины для соответствующего патента, который потом был восстановлен) непосредственно связано с конкретным имущественным комплексом предприятия, на котором оно возникло.</a:t>
            </a:r>
          </a:p>
          <a:p>
            <a:pPr>
              <a:defRPr/>
            </a:pPr>
            <a:endParaRPr lang="en-US" sz="2000" dirty="0"/>
          </a:p>
        </p:txBody>
      </p:sp>
    </p:spTree>
    <p:extLst>
      <p:ext uri="{BB962C8B-B14F-4D97-AF65-F5344CB8AC3E}">
        <p14:creationId xmlns:p14="http://schemas.microsoft.com/office/powerpoint/2010/main" val="67958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64076743"/>
              </p:ext>
            </p:extLst>
          </p:nvPr>
        </p:nvGraphicFramePr>
        <p:xfrm>
          <a:off x="395536" y="365760"/>
          <a:ext cx="8385364"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2000" dirty="0"/>
              <a:t>Изменение, внесенное в п. 4 ст. 1370 ГК РФ в новой редакции, определяет, что право на вознаграждение на служебное изобретение, служебную полезную модель, служебный промышленный образец неотчуждаемо, но переходит к наследникам автора на оставшийся срок действия исключительного права.</a:t>
            </a:r>
          </a:p>
          <a:p>
            <a:pPr algn="just">
              <a:defRPr/>
            </a:pPr>
            <a:r>
              <a:rPr lang="ru-RU" sz="2000" dirty="0"/>
              <a:t>В действующей ранее редакции ГК РФ отсутствовала норма о наследственном праве на вознаграждение по служебным объектами патентного права. Рассматриваемое изменение внесет ясность в право применение и даст возможность однозначно принимать решения по выплате вознаграждений.</a:t>
            </a:r>
          </a:p>
          <a:p>
            <a:pPr algn="just">
              <a:defRPr/>
            </a:pPr>
            <a:endParaRPr lang="ru-RU" sz="2000" dirty="0"/>
          </a:p>
          <a:p>
            <a:pPr>
              <a:defRPr/>
            </a:pPr>
            <a:endParaRPr lang="en-US" dirty="0"/>
          </a:p>
        </p:txBody>
      </p:sp>
    </p:spTree>
    <p:extLst>
      <p:ext uri="{BB962C8B-B14F-4D97-AF65-F5344CB8AC3E}">
        <p14:creationId xmlns:p14="http://schemas.microsoft.com/office/powerpoint/2010/main" val="276434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57200" y="1270020"/>
            <a:ext cx="6876300" cy="1107900"/>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113" name="Shape 113"/>
          <p:cNvSpPr txBox="1">
            <a:spLocks noGrp="1"/>
          </p:cNvSpPr>
          <p:nvPr>
            <p:ph type="subTitle" idx="1"/>
          </p:nvPr>
        </p:nvSpPr>
        <p:spPr>
          <a:xfrm>
            <a:off x="890840" y="2822998"/>
            <a:ext cx="7496100" cy="1212000"/>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0" i="0" u="none" strike="noStrike" cap="none" dirty="0">
                <a:solidFill>
                  <a:srgbClr val="FFFFFF"/>
                </a:solidFill>
                <a:latin typeface="Arial"/>
                <a:ea typeface="Arial"/>
                <a:cs typeface="Arial"/>
                <a:sym typeface="Arial"/>
              </a:rPr>
              <a:t>Новеллы Части четвертой ГК РФ</a:t>
            </a:r>
          </a:p>
        </p:txBody>
      </p:sp>
      <p:sp>
        <p:nvSpPr>
          <p:cNvPr id="114" name="Shape 114"/>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15" name="Shape 115"/>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extLst>
      <p:ext uri="{BB962C8B-B14F-4D97-AF65-F5344CB8AC3E}">
        <p14:creationId xmlns:p14="http://schemas.microsoft.com/office/powerpoint/2010/main" val="81819009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90354715"/>
              </p:ext>
            </p:extLst>
          </p:nvPr>
        </p:nvGraphicFramePr>
        <p:xfrm>
          <a:off x="323528" y="188640"/>
          <a:ext cx="8457372"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endParaRPr lang="ru-RU" sz="2000" dirty="0"/>
          </a:p>
          <a:p>
            <a:pPr algn="just">
              <a:defRPr/>
            </a:pPr>
            <a:r>
              <a:rPr lang="ru-RU" sz="2000" dirty="0"/>
              <a:t>Закон прямо предусматривает, что безвозмездное отчуждение исключительного права в отношениях между коммерческими организациями не допускается, если ГК РФ не предусмотрено иное. Сходные требования предусматриваются и в отношении исключительных лицензий с учетом особенностей, установленных законом.</a:t>
            </a:r>
          </a:p>
          <a:p>
            <a:pPr>
              <a:defRPr/>
            </a:pPr>
            <a:endParaRPr lang="en-US" dirty="0"/>
          </a:p>
        </p:txBody>
      </p:sp>
    </p:spTree>
    <p:extLst>
      <p:ext uri="{BB962C8B-B14F-4D97-AF65-F5344CB8AC3E}">
        <p14:creationId xmlns:p14="http://schemas.microsoft.com/office/powerpoint/2010/main" val="58642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50085791"/>
              </p:ext>
            </p:extLst>
          </p:nvPr>
        </p:nvGraphicFramePr>
        <p:xfrm>
          <a:off x="395536" y="365760"/>
          <a:ext cx="8385364"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288" y="1628775"/>
            <a:ext cx="8229600" cy="4525963"/>
          </a:xfrm>
        </p:spPr>
        <p:txBody>
          <a:bodyPr/>
          <a:lstStyle/>
          <a:p>
            <a:pPr algn="just">
              <a:defRPr/>
            </a:pPr>
            <a:r>
              <a:rPr lang="ru-RU" sz="1800" dirty="0"/>
              <a:t>В соответствии с Законом государственная регистрация отчуждения, залога исключительного права, а также государственная регистрация предоставления права использования результата интеллектуальной деятельности или средства индивидуализации по лицензионным договорам осуществляется по заявлению сторон договора.</a:t>
            </a:r>
          </a:p>
          <a:p>
            <a:pPr algn="just">
              <a:defRPr/>
            </a:pPr>
            <a:r>
              <a:rPr lang="ru-RU" sz="1800" dirty="0"/>
              <a:t>Новая редакция ст. 1232 ГК РФ предусматривает регистрацию перехода права на основании заявления правообладателя. Таким образом, для регистрации отчуждения, залога или передачи по лицензии исключительного права в Роспатент следует предоставлять заявление, подписанное сторонами по договору, а не сам договор. </a:t>
            </a:r>
          </a:p>
          <a:p>
            <a:pPr>
              <a:defRPr/>
            </a:pPr>
            <a:endParaRPr lang="en-US" sz="2000" dirty="0"/>
          </a:p>
        </p:txBody>
      </p:sp>
    </p:spTree>
    <p:extLst>
      <p:ext uri="{BB962C8B-B14F-4D97-AF65-F5344CB8AC3E}">
        <p14:creationId xmlns:p14="http://schemas.microsoft.com/office/powerpoint/2010/main" val="316089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474304453"/>
              </p:ext>
            </p:extLst>
          </p:nvPr>
        </p:nvGraphicFramePr>
        <p:xfrm>
          <a:off x="323528" y="365760"/>
          <a:ext cx="8457372"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800" dirty="0"/>
              <a:t>Новеллой является введение в ст. 1489 ГК РФ нового пункта 11 , согласно которому лицензионный договор о предоставлении права использования товарного знака должен содержать перечень товаров, в отношении которых предоставляется право использования товарного знака;</a:t>
            </a:r>
          </a:p>
          <a:p>
            <a:pPr algn="just">
              <a:defRPr/>
            </a:pPr>
            <a:r>
              <a:rPr lang="ru-RU" sz="1800" dirty="0"/>
              <a:t>По общему правилу, которое определено в п.6. ст. 1235, обязательным в лицензионном договоре является указание способов использования результатов интеллектуальной деятельности и средств индивидуализации.  При передаче прав на использование товарных знаков крайне важным является обозначение товара, на котором может быть использовано средство индивидуализации, что позволит правообладателю не только достичь единообразной практики применения товарного знака, но и регулировать лицензионные потоки среди лицензиатов</a:t>
            </a:r>
            <a:endParaRPr lang="en-US" sz="1800" dirty="0"/>
          </a:p>
        </p:txBody>
      </p:sp>
    </p:spTree>
    <p:extLst>
      <p:ext uri="{BB962C8B-B14F-4D97-AF65-F5344CB8AC3E}">
        <p14:creationId xmlns:p14="http://schemas.microsoft.com/office/powerpoint/2010/main" val="32180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327659460"/>
              </p:ext>
            </p:extLst>
          </p:nvPr>
        </p:nvGraphicFramePr>
        <p:xfrm>
          <a:off x="323528" y="365760"/>
          <a:ext cx="8457372" cy="9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2000" dirty="0"/>
              <a:t>Новая редакция  пункта.1 ст. 1493 ГК РФ  позволяет  после публикации сведений о заявке до принятия решения о государственной регистрации товарного знака любое лицо вправе представить в федеральный орган исполнительной власти по интеллектуальной собственности обращение в письменной форме, содержащее доводы о несоответствии заявленного обозначения требованиям соответствующих статей ГК РФ</a:t>
            </a:r>
          </a:p>
          <a:p>
            <a:pPr>
              <a:defRPr/>
            </a:pPr>
            <a:endParaRPr lang="en-US" dirty="0"/>
          </a:p>
        </p:txBody>
      </p:sp>
    </p:spTree>
    <p:extLst>
      <p:ext uri="{BB962C8B-B14F-4D97-AF65-F5344CB8AC3E}">
        <p14:creationId xmlns:p14="http://schemas.microsoft.com/office/powerpoint/2010/main" val="115153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29380588"/>
              </p:ext>
            </p:extLst>
          </p:nvPr>
        </p:nvGraphicFramePr>
        <p:xfrm>
          <a:off x="251520" y="365760"/>
          <a:ext cx="8529380" cy="1047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536" y="1600200"/>
            <a:ext cx="8391450" cy="4709120"/>
          </a:xfrm>
        </p:spPr>
        <p:txBody>
          <a:bodyPr/>
          <a:lstStyle/>
          <a:p>
            <a:pPr marL="0" indent="0">
              <a:buNone/>
              <a:defRPr/>
            </a:pPr>
            <a:r>
              <a:rPr lang="ru-RU" sz="1600" dirty="0"/>
              <a:t>Исключительного права на изобретение, полезную модель или промышленный образец наряду с использованием других применимых способов защиты и мер ответственности, установленных ГК РФ (ст. ст. 1250, 1252, 1253), требовать от нарушителя вместо возмещения убытков выплаты компенсации. Компенсация может быть определена одним из следующих способов:</a:t>
            </a:r>
          </a:p>
          <a:p>
            <a:pPr marL="285750" indent="-285750">
              <a:defRPr/>
            </a:pPr>
            <a:r>
              <a:rPr lang="ru-RU" sz="1600" dirty="0"/>
              <a:t>в размере от 10 тысяч рублей до 5 миллионов рублей, при этом точный размер компенсации определяется по усмотрению суда исходя из характера нарушения;</a:t>
            </a:r>
          </a:p>
          <a:p>
            <a:pPr>
              <a:defRPr/>
            </a:pPr>
            <a:r>
              <a:rPr lang="ru-RU" sz="1600" dirty="0"/>
              <a:t> в двукратном размере стоимости права использования изобретения, полезной модели или промышленного образца. Указанная стоимость определяется исходя из цены, которая при сравнимых обстоятельствах обычно взимается за правомерное использование соответствующего изобретения, полезной модели или промышленного образца, или в двукратном размере стоимости товаров, в которых использовано соответствующее изобретение, полезная модель или промышленный образец.</a:t>
            </a:r>
          </a:p>
          <a:p>
            <a:pPr>
              <a:defRPr/>
            </a:pPr>
            <a:endParaRPr lang="en-US" dirty="0"/>
          </a:p>
        </p:txBody>
      </p:sp>
    </p:spTree>
    <p:extLst>
      <p:ext uri="{BB962C8B-B14F-4D97-AF65-F5344CB8AC3E}">
        <p14:creationId xmlns:p14="http://schemas.microsoft.com/office/powerpoint/2010/main" val="273847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326768341"/>
              </p:ext>
            </p:extLst>
          </p:nvPr>
        </p:nvGraphicFramePr>
        <p:xfrm>
          <a:off x="251520" y="365760"/>
          <a:ext cx="8529380"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800" dirty="0"/>
              <a:t>По общему правилу, меры ответственности, предусмотренные гражданским законодательством за нарушение интеллектуальных прав, подлежат </a:t>
            </a:r>
            <a:r>
              <a:rPr lang="ru-RU" sz="1800" b="1" dirty="0"/>
              <a:t>применению при наличии вины</a:t>
            </a:r>
            <a:r>
              <a:rPr lang="ru-RU" sz="1800" dirty="0"/>
              <a:t>, если иное не установлено ГК РФ. В соответствии с поправками за нарушение, допущенное при осуществлении предпринимательской деятельности, возмещение убытков, компенсация и изъятие материального носителя из оборота применяются </a:t>
            </a:r>
            <a:r>
              <a:rPr lang="ru-RU" sz="1800" b="1" dirty="0"/>
              <a:t>независимо от вины нарушителя</a:t>
            </a:r>
            <a:r>
              <a:rPr lang="ru-RU" sz="1800" dirty="0"/>
              <a:t>. </a:t>
            </a:r>
            <a:r>
              <a:rPr lang="ru-RU" sz="1800" b="1" dirty="0"/>
              <a:t>Отсутствие вины </a:t>
            </a:r>
            <a:r>
              <a:rPr lang="ru-RU" sz="1800" dirty="0"/>
              <a:t>во всех случаях доказывается нарушителем;</a:t>
            </a:r>
          </a:p>
          <a:p>
            <a:pPr>
              <a:defRPr/>
            </a:pPr>
            <a:r>
              <a:rPr lang="ru-RU" sz="1800" dirty="0"/>
              <a:t>При этом нарушитель, к которому были применены меры </a:t>
            </a:r>
            <a:r>
              <a:rPr lang="ru-RU" sz="1800" b="1" dirty="0"/>
              <a:t>защиты без вины</a:t>
            </a:r>
            <a:r>
              <a:rPr lang="ru-RU" sz="1800" dirty="0"/>
              <a:t>, вправе предъявить регрессное требование о возмещении понесенных убытков, включая суммы, выплаченные третьим лицам.</a:t>
            </a:r>
            <a:endParaRPr lang="en-US" sz="1800" dirty="0"/>
          </a:p>
        </p:txBody>
      </p:sp>
    </p:spTree>
    <p:extLst>
      <p:ext uri="{BB962C8B-B14F-4D97-AF65-F5344CB8AC3E}">
        <p14:creationId xmlns:p14="http://schemas.microsoft.com/office/powerpoint/2010/main" val="332172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0400189"/>
              </p:ext>
            </p:extLst>
          </p:nvPr>
        </p:nvGraphicFramePr>
        <p:xfrm>
          <a:off x="323528" y="365760"/>
          <a:ext cx="8457372" cy="75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536" y="1600200"/>
            <a:ext cx="8391450" cy="4637112"/>
          </a:xfrm>
        </p:spPr>
        <p:txBody>
          <a:bodyPr/>
          <a:lstStyle/>
          <a:p>
            <a:pPr>
              <a:defRPr/>
            </a:pPr>
            <a:r>
              <a:rPr lang="ru-RU" sz="1600" dirty="0"/>
              <a:t>До 1 октября 2014 года необходимым было введения режима коммерческой тайны для охраны секрета производства обладателем информации. Новая редакция указанной статьи рассматривает режим коммерческой тайны только как одну из разумных мер, которую обладатель секрета производства может выбрать для соблюдения конфиденциальности.;</a:t>
            </a:r>
          </a:p>
          <a:p>
            <a:pPr>
              <a:defRPr/>
            </a:pPr>
            <a:r>
              <a:rPr lang="ru-RU" sz="1600" dirty="0"/>
              <a:t>При этом следует отметить, что меры могут быть самыми разнообразными, например, технического, организационного и юридического характера. Важно, чтобы из действий обладателя информации явно следовало желание сохранить определенные сведения втайне от третьих лиц;</a:t>
            </a:r>
          </a:p>
          <a:p>
            <a:pPr>
              <a:defRPr/>
            </a:pPr>
            <a:r>
              <a:rPr lang="ru-RU" sz="1600" dirty="0"/>
              <a:t>После вступления в силу изменений установление режима коммерческой тайны станет возможным не только в отношении ноу-хау, но и иных сведений, которые обладают коммерческой ценностью вследствие их неизвестности окружающим. Соответствующие изменения были внесены в Федеральный закон от 29.07.2004 № 98-ФЗ «О коммерческой тай</a:t>
            </a:r>
            <a:r>
              <a:rPr lang="ru-RU" sz="1800" dirty="0"/>
              <a:t>не».</a:t>
            </a:r>
            <a:endParaRPr lang="en-US" sz="1800" dirty="0"/>
          </a:p>
        </p:txBody>
      </p:sp>
    </p:spTree>
    <p:extLst>
      <p:ext uri="{BB962C8B-B14F-4D97-AF65-F5344CB8AC3E}">
        <p14:creationId xmlns:p14="http://schemas.microsoft.com/office/powerpoint/2010/main" val="169861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Проект части </a:t>
            </a:r>
            <a:r>
              <a:rPr lang="en-US" dirty="0"/>
              <a:t>IV</a:t>
            </a:r>
            <a:r>
              <a:rPr lang="ru-RU" dirty="0"/>
              <a:t> ГК РФ</a:t>
            </a:r>
            <a:br>
              <a:rPr lang="ru-RU" dirty="0"/>
            </a:br>
            <a:r>
              <a:rPr lang="en-US" sz="2000" dirty="0"/>
              <a:t>http://regulation.gov.ru/projects/#npa=56124</a:t>
            </a:r>
            <a:endParaRPr lang="ru-RU" sz="2000" dirty="0"/>
          </a:p>
        </p:txBody>
      </p:sp>
    </p:spTree>
    <p:extLst>
      <p:ext uri="{BB962C8B-B14F-4D97-AF65-F5344CB8AC3E}">
        <p14:creationId xmlns:p14="http://schemas.microsoft.com/office/powerpoint/2010/main" val="7857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91516436"/>
              </p:ext>
            </p:extLst>
          </p:nvPr>
        </p:nvGraphicFramePr>
        <p:xfrm>
          <a:off x="323528" y="365760"/>
          <a:ext cx="8457372" cy="75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536" y="1600200"/>
            <a:ext cx="8391450" cy="4637112"/>
          </a:xfrm>
        </p:spPr>
        <p:txBody>
          <a:bodyPr/>
          <a:lstStyle/>
          <a:p>
            <a:pPr>
              <a:defRPr/>
            </a:pPr>
            <a:r>
              <a:rPr lang="ru-RU" sz="1800" dirty="0"/>
              <a:t>Новая редакция ст. 1351 ГК РФ:</a:t>
            </a:r>
          </a:p>
          <a:p>
            <a:pPr>
              <a:defRPr/>
            </a:pPr>
            <a:r>
              <a:rPr lang="ru-RU" sz="1800" dirty="0"/>
              <a:t>абзац первый пункта 1 изложить в следующей редакции:«1. В качестве полезной модели охраняется техническое решение, относящееся к устройству, не имеющему составных частей, или состоящему из двух и более частей, соединенных между собой сборочными операциями и находящихся в функционально-конструктивном единстве.»;</a:t>
            </a:r>
          </a:p>
          <a:p>
            <a:pPr>
              <a:defRPr/>
            </a:pPr>
            <a:r>
              <a:rPr lang="ru-RU" sz="1800" dirty="0"/>
              <a:t>  пункт 3 статьи 1386 признать утратившим силу; (направление заявителю отчета о поиске)</a:t>
            </a:r>
            <a:endParaRPr lang="en-US" sz="1800" dirty="0"/>
          </a:p>
        </p:txBody>
      </p:sp>
    </p:spTree>
    <p:extLst>
      <p:ext uri="{BB962C8B-B14F-4D97-AF65-F5344CB8AC3E}">
        <p14:creationId xmlns:p14="http://schemas.microsoft.com/office/powerpoint/2010/main" val="183135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57200" y="1270020"/>
            <a:ext cx="6876300" cy="1107900"/>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113" name="Shape 113"/>
          <p:cNvSpPr txBox="1">
            <a:spLocks noGrp="1"/>
          </p:cNvSpPr>
          <p:nvPr>
            <p:ph type="subTitle" idx="1"/>
          </p:nvPr>
        </p:nvSpPr>
        <p:spPr>
          <a:xfrm>
            <a:off x="899592" y="2822998"/>
            <a:ext cx="7487348" cy="1470098"/>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0" i="0" u="none" strike="noStrike" cap="none" dirty="0">
                <a:solidFill>
                  <a:srgbClr val="FFFFFF"/>
                </a:solidFill>
                <a:latin typeface="Arial"/>
                <a:ea typeface="Arial"/>
                <a:cs typeface="Arial"/>
                <a:sym typeface="Arial"/>
              </a:rPr>
              <a:t>Новые нормативные документы Роспатента</a:t>
            </a:r>
          </a:p>
          <a:p>
            <a:pPr lvl="0" algn="ctr">
              <a:lnSpc>
                <a:spcPct val="90000"/>
              </a:lnSpc>
              <a:buClr>
                <a:schemeClr val="accent1"/>
              </a:buClr>
              <a:buSzPct val="25000"/>
            </a:pPr>
            <a:endParaRPr lang="ru-RU" sz="2000" dirty="0">
              <a:solidFill>
                <a:srgbClr val="FFFFFF"/>
              </a:solidFill>
              <a:latin typeface="Arial"/>
              <a:ea typeface="Arial"/>
              <a:cs typeface="Arial"/>
              <a:sym typeface="Arial"/>
            </a:endParaRPr>
          </a:p>
          <a:p>
            <a:pPr lvl="0" algn="ctr">
              <a:lnSpc>
                <a:spcPct val="90000"/>
              </a:lnSpc>
              <a:buClr>
                <a:schemeClr val="accent1"/>
              </a:buClr>
              <a:buSzPct val="25000"/>
            </a:pPr>
            <a:r>
              <a:rPr lang="en-US" sz="2000" dirty="0">
                <a:solidFill>
                  <a:srgbClr val="FFFFFF"/>
                </a:solidFill>
                <a:latin typeface="Arial"/>
                <a:ea typeface="Arial"/>
                <a:cs typeface="Arial"/>
                <a:sym typeface="Arial"/>
              </a:rPr>
              <a:t>http://www.rupto.ru/docs/regulations</a:t>
            </a:r>
            <a:endParaRPr lang="ru-RU" sz="2000" b="0" i="0" u="none" strike="noStrike" cap="none" dirty="0">
              <a:solidFill>
                <a:srgbClr val="FFFFFF"/>
              </a:solidFill>
              <a:latin typeface="Arial"/>
              <a:ea typeface="Arial"/>
              <a:cs typeface="Arial"/>
              <a:sym typeface="Arial"/>
            </a:endParaRPr>
          </a:p>
        </p:txBody>
      </p:sp>
      <p:sp>
        <p:nvSpPr>
          <p:cNvPr id="114" name="Shape 114"/>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15" name="Shape 115"/>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extLst>
      <p:ext uri="{BB962C8B-B14F-4D97-AF65-F5344CB8AC3E}">
        <p14:creationId xmlns:p14="http://schemas.microsoft.com/office/powerpoint/2010/main" val="351597658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11700" y="546666"/>
          <a:ext cx="8520600" cy="81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4294967295"/>
          </p:nvPr>
        </p:nvSpPr>
        <p:spPr>
          <a:xfrm>
            <a:off x="731838" y="1600200"/>
            <a:ext cx="8412162" cy="4572000"/>
          </a:xfrm>
        </p:spPr>
        <p:txBody>
          <a:bodyPr/>
          <a:lstStyle/>
          <a:p>
            <a:pPr>
              <a:defRPr/>
            </a:pPr>
            <a:r>
              <a:rPr lang="ru-RU" sz="1800" dirty="0"/>
              <a:t>14 марта 2014 года в Российской газете был опубликован Федеральный закон от 12.03.2014 N 35-ФЗ "О внесении изменений в части первую, вторую и четвертую Гражданского кодекса Российской Федерации и отдельные законодательные акты Российской Федерации", направленный на реформу гражданского законодательства. </a:t>
            </a:r>
          </a:p>
          <a:p>
            <a:pPr>
              <a:defRPr/>
            </a:pPr>
            <a:endParaRPr lang="ru-RU" sz="1800" dirty="0"/>
          </a:p>
          <a:p>
            <a:pPr>
              <a:defRPr/>
            </a:pPr>
            <a:r>
              <a:rPr lang="ru-RU" sz="1800" dirty="0"/>
              <a:t>Изменения были внесены почти во все главы части четвертой ГК РФ. Часть новшеств были сделаны с учетом сложившейся правоприменительной практики, а часть - в рамках общей унификации российского права с международным законодательством в области интеллектуальной собственности институтами.</a:t>
            </a:r>
          </a:p>
          <a:p>
            <a:pPr>
              <a:defRPr/>
            </a:pPr>
            <a:endParaRPr lang="ru-RU" sz="1800" dirty="0"/>
          </a:p>
          <a:p>
            <a:pPr>
              <a:defRPr/>
            </a:pPr>
            <a:endParaRPr lang="en-US" dirty="0"/>
          </a:p>
        </p:txBody>
      </p:sp>
    </p:spTree>
    <p:extLst>
      <p:ext uri="{BB962C8B-B14F-4D97-AF65-F5344CB8AC3E}">
        <p14:creationId xmlns:p14="http://schemas.microsoft.com/office/powerpoint/2010/main" val="418063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57200" y="1270020"/>
            <a:ext cx="6876300" cy="1107900"/>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113" name="Shape 113"/>
          <p:cNvSpPr txBox="1">
            <a:spLocks noGrp="1"/>
          </p:cNvSpPr>
          <p:nvPr>
            <p:ph type="subTitle" idx="1"/>
          </p:nvPr>
        </p:nvSpPr>
        <p:spPr>
          <a:xfrm>
            <a:off x="890840" y="2822998"/>
            <a:ext cx="7496100" cy="1212000"/>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0" i="0" u="none" strike="noStrike" cap="none">
                <a:solidFill>
                  <a:srgbClr val="FFFFFF"/>
                </a:solidFill>
                <a:latin typeface="Arial"/>
                <a:ea typeface="Arial"/>
                <a:cs typeface="Arial"/>
                <a:sym typeface="Arial"/>
              </a:rPr>
              <a:t>Товарные знаки и НМПТ</a:t>
            </a:r>
          </a:p>
        </p:txBody>
      </p:sp>
      <p:sp>
        <p:nvSpPr>
          <p:cNvPr id="114" name="Shape 114"/>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15" name="Shape 115"/>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2" name="Схема 1"/>
          <p:cNvGraphicFramePr/>
          <p:nvPr/>
        </p:nvGraphicFramePr>
        <p:xfrm>
          <a:off x="331304" y="365760"/>
          <a:ext cx="8449476" cy="153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Shape 121"/>
          <p:cNvSpPr txBox="1">
            <a:spLocks noGrp="1"/>
          </p:cNvSpPr>
          <p:nvPr>
            <p:ph type="body" idx="1"/>
          </p:nvPr>
        </p:nvSpPr>
        <p:spPr>
          <a:xfrm>
            <a:off x="477077" y="2120348"/>
            <a:ext cx="8309788" cy="4051851"/>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2000" b="0" i="0" u="none" strike="noStrike" cap="none" dirty="0">
                <a:solidFill>
                  <a:srgbClr val="565A5C"/>
                </a:solidFill>
                <a:latin typeface="Arial"/>
                <a:ea typeface="Arial"/>
                <a:cs typeface="Arial"/>
                <a:sym typeface="Arial"/>
              </a:rPr>
              <a:t>Приказ Минэкономразвития России от 20 июля 2015 года N 482, дата начала действия: 31 августа 2015 г.</a:t>
            </a:r>
          </a:p>
          <a:p>
            <a:pPr marL="182880" marR="0" lvl="0" indent="-182880" algn="l" rtl="0">
              <a:spcBef>
                <a:spcPts val="1000"/>
              </a:spcBef>
              <a:spcAft>
                <a:spcPts val="0"/>
              </a:spcAft>
              <a:buClr>
                <a:schemeClr val="accent1"/>
              </a:buClr>
              <a:buSzPct val="100000"/>
              <a:buFont typeface="Arial"/>
              <a:buChar char="•"/>
            </a:pPr>
            <a:r>
              <a:rPr lang="ru-RU" sz="2000" b="0" i="0" u="none" strike="noStrike" cap="none" dirty="0">
                <a:solidFill>
                  <a:srgbClr val="565A5C"/>
                </a:solidFill>
                <a:latin typeface="Arial"/>
                <a:ea typeface="Arial"/>
                <a:cs typeface="Arial"/>
                <a:sym typeface="Arial"/>
              </a:rPr>
              <a:t>Заявка на государственную регистрацию товарного знака, коллективного знака;</a:t>
            </a:r>
          </a:p>
          <a:p>
            <a:pPr marL="182880" marR="0" lvl="0" indent="-182880" algn="l" rtl="0">
              <a:spcBef>
                <a:spcPts val="1000"/>
              </a:spcBef>
              <a:spcAft>
                <a:spcPts val="0"/>
              </a:spcAft>
              <a:buClr>
                <a:schemeClr val="accent1"/>
              </a:buClr>
              <a:buSzPct val="100000"/>
              <a:buFont typeface="Arial"/>
              <a:buChar char="•"/>
            </a:pPr>
            <a:r>
              <a:rPr lang="ru-RU" sz="2000" b="0" i="0" u="none" strike="noStrike" cap="none" dirty="0">
                <a:solidFill>
                  <a:srgbClr val="565A5C"/>
                </a:solidFill>
                <a:latin typeface="Arial"/>
                <a:ea typeface="Arial"/>
                <a:cs typeface="Arial"/>
                <a:sym typeface="Arial"/>
              </a:rPr>
              <a:t>Документы, прилагаемые к заявке, для совершения юридически значимых действий по государственной регистрации товарных знаков, знаков обслуживания, коллективных знаков;</a:t>
            </a:r>
          </a:p>
          <a:p>
            <a:pPr marL="182880" marR="0" lvl="0" indent="-182880" algn="l" rtl="0">
              <a:spcBef>
                <a:spcPts val="1000"/>
              </a:spcBef>
              <a:buClr>
                <a:schemeClr val="accent1"/>
              </a:buClr>
              <a:buSzPct val="100000"/>
              <a:buFont typeface="Arial"/>
              <a:buChar char="•"/>
            </a:pPr>
            <a:r>
              <a:rPr lang="ru-RU" sz="2000" b="0" i="0" u="none" strike="noStrike" cap="none" dirty="0">
                <a:solidFill>
                  <a:srgbClr val="565A5C"/>
                </a:solidFill>
                <a:latin typeface="Arial"/>
                <a:ea typeface="Arial"/>
                <a:cs typeface="Arial"/>
                <a:sym typeface="Arial"/>
              </a:rPr>
              <a:t>Новая форма заявления</a:t>
            </a:r>
          </a:p>
        </p:txBody>
      </p:sp>
      <p:sp>
        <p:nvSpPr>
          <p:cNvPr id="122" name="Shape 122"/>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3972420417"/>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2" name="Схема 1"/>
          <p:cNvGraphicFramePr/>
          <p:nvPr/>
        </p:nvGraphicFramePr>
        <p:xfrm>
          <a:off x="368300" y="365760"/>
          <a:ext cx="8412480" cy="150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8" name="Shape 128"/>
          <p:cNvSpPr txBox="1">
            <a:spLocks noGrp="1"/>
          </p:cNvSpPr>
          <p:nvPr>
            <p:ph type="body" idx="1"/>
          </p:nvPr>
        </p:nvSpPr>
        <p:spPr>
          <a:xfrm>
            <a:off x="384312" y="1974574"/>
            <a:ext cx="8402553" cy="4197625"/>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6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20 июля 2015 года N 483, дата начала действия: 31 августа  2015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государственная регистрация товарного знака, выдача свидетельства и публикация сведений о выдаче свидетельства в официально в бюллетене;</a:t>
            </a:r>
          </a:p>
          <a:p>
            <a:pPr marL="0" marR="0" lvl="0" indent="0" algn="l" rtl="0">
              <a:spcBef>
                <a:spcPts val="1000"/>
              </a:spcBef>
              <a:spcAft>
                <a:spcPts val="0"/>
              </a:spcAft>
              <a:buClr>
                <a:schemeClr val="accent1"/>
              </a:buClr>
              <a:buSzPct val="25000"/>
              <a:buFont typeface="Arial"/>
              <a:buNone/>
            </a:pPr>
            <a:r>
              <a:rPr lang="ru-RU" sz="1600" b="0" i="0" u="none" strike="noStrike" cap="none" dirty="0">
                <a:solidFill>
                  <a:srgbClr val="565A5C"/>
                </a:solidFill>
                <a:latin typeface="Arial"/>
                <a:ea typeface="Arial"/>
                <a:cs typeface="Arial"/>
                <a:sym typeface="Arial"/>
              </a:rPr>
              <a:t>принятие и направление заявителю одного из следующих решений: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отказе в государственной регистрации товарного знака и выдаче свидетельства на товарный знак;</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признании заявки отозванной;</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удовлетворении заявления заявителя об отзыве заявки;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выдаче дубликата патента  на товарный знак;</a:t>
            </a:r>
          </a:p>
          <a:p>
            <a:pPr marL="182880" marR="0" lvl="0" indent="-182880" algn="l" rtl="0">
              <a:spcBef>
                <a:spcPts val="1000"/>
              </a:spcBef>
              <a:spcAft>
                <a:spcPts val="0"/>
              </a:spcAft>
              <a:buClr>
                <a:schemeClr val="accent1"/>
              </a:buClr>
              <a:buSzPct val="100000"/>
              <a:buFont typeface="Arial"/>
              <a:buNone/>
            </a:pPr>
            <a:endParaRPr sz="1800" b="1"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p:txBody>
      </p:sp>
      <p:sp>
        <p:nvSpPr>
          <p:cNvPr id="129" name="Shape 129"/>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985793524"/>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2" name="Схема 1"/>
          <p:cNvGraphicFramePr/>
          <p:nvPr/>
        </p:nvGraphicFramePr>
        <p:xfrm>
          <a:off x="323528" y="365760"/>
          <a:ext cx="8457252" cy="119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 name="Shape 135"/>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Минэкономразвития России от 30 сентября 2015 года N 705, дата начала действия: 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Заявление о продлении срока действия исключительного права на товарный знак подается правообладателем товарного знака</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Результатами предоставления государственной услуги являются: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продление  срока  действия  исключительного  права  на  товарный  знак,  внесение записи  о  продлении  срока  действия  исключительного  права  на  товарный  знак;</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отказ  в  продлении  срока  действия  исключительного  права  на  товарный  знак, направление  заявителю  уведомления  об  отказе  в  продлении  срока  действия исключительного права на товарный знак;</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Срок  предоставления  государственной  услуги  составляет  </a:t>
            </a:r>
            <a:r>
              <a:rPr lang="ru-RU" sz="1600" b="1" i="0" u="none" strike="noStrike" cap="none">
                <a:solidFill>
                  <a:srgbClr val="565A5C"/>
                </a:solidFill>
                <a:latin typeface="Arial"/>
                <a:ea typeface="Arial"/>
                <a:cs typeface="Arial"/>
                <a:sym typeface="Arial"/>
              </a:rPr>
              <a:t>60  рабочих дней.</a:t>
            </a:r>
          </a:p>
        </p:txBody>
      </p:sp>
      <p:sp>
        <p:nvSpPr>
          <p:cNvPr id="136" name="Shape 136"/>
          <p:cNvSpPr txBox="1">
            <a:spLocks noGrp="1"/>
          </p:cNvSpPr>
          <p:nvPr>
            <p:ph type="dt" idx="10"/>
          </p:nvPr>
        </p:nvSpPr>
        <p:spPr>
          <a:xfrm>
            <a:off x="539552" y="6597352"/>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2522833584"/>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2" name="Схема 1"/>
          <p:cNvGraphicFramePr/>
          <p:nvPr/>
        </p:nvGraphicFramePr>
        <p:xfrm>
          <a:off x="404036" y="365760"/>
          <a:ext cx="8376743" cy="1692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2" name="Shape 142"/>
          <p:cNvSpPr txBox="1">
            <a:spLocks noGrp="1"/>
          </p:cNvSpPr>
          <p:nvPr>
            <p:ph type="body" idx="1"/>
          </p:nvPr>
        </p:nvSpPr>
        <p:spPr>
          <a:xfrm>
            <a:off x="616687" y="1988288"/>
            <a:ext cx="8170178" cy="418391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30 сентября 2015 года N 697, дата начала действия: 27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Правила составления, подачи и рассмотрения документов, являющихся основанием для осуществления юридически значимых действий по государственной регистрации НМПТ;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Требования к документам, содержащимся в заявке на государственную регистрацию НМПТ на такое наименование, а также в заявке на предоставление исключительного права на ранее зарегистрированное НМПТ или прилагаемым к указанным заявкам документам и их формы;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Перечень сведений, указываемых в свидетельстве об исключительном праве на наименование места происхождения товара;</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Форма свидетельства об исключительном праве на наименование места происхождения товара</a:t>
            </a:r>
          </a:p>
        </p:txBody>
      </p:sp>
      <p:sp>
        <p:nvSpPr>
          <p:cNvPr id="143" name="Shape 143"/>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914723770"/>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2" name="Схема 1"/>
          <p:cNvGraphicFramePr/>
          <p:nvPr/>
        </p:nvGraphicFramePr>
        <p:xfrm>
          <a:off x="368300" y="365760"/>
          <a:ext cx="8412480" cy="1231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9" name="Shape 149"/>
          <p:cNvSpPr txBox="1">
            <a:spLocks noGrp="1"/>
          </p:cNvSpPr>
          <p:nvPr>
            <p:ph type="body" idx="1"/>
          </p:nvPr>
        </p:nvSpPr>
        <p:spPr>
          <a:xfrm>
            <a:off x="478464" y="1913859"/>
            <a:ext cx="8308399" cy="425834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30 сентября 2015 года N 698, дата начала действия: 27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государственная регистрация НМПТ, выдача свидетельства и публикация сведений о выдаче свидетельства в официально в бюллетене (2 месяца и три недели);</a:t>
            </a:r>
          </a:p>
          <a:p>
            <a:pPr marL="0" marR="0" lvl="0" indent="0" algn="l" rtl="0">
              <a:spcBef>
                <a:spcPts val="1000"/>
              </a:spcBef>
              <a:spcAft>
                <a:spcPts val="0"/>
              </a:spcAft>
              <a:buClr>
                <a:schemeClr val="accent1"/>
              </a:buClr>
              <a:buSzPct val="25000"/>
              <a:buFont typeface="Arial"/>
              <a:buNone/>
            </a:pPr>
            <a:r>
              <a:rPr lang="ru-RU" sz="1600" b="0" i="0" u="none" strike="noStrike" cap="none" dirty="0">
                <a:solidFill>
                  <a:srgbClr val="565A5C"/>
                </a:solidFill>
                <a:latin typeface="Arial"/>
                <a:ea typeface="Arial"/>
                <a:cs typeface="Arial"/>
                <a:sym typeface="Arial"/>
              </a:rPr>
              <a:t>принятие и направление заявителю одного из следующих решений: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отказе в государственной регистрации НМПТ и выдаче свидетельства на НМПТ;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признании заявки отозванной;</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удовлетворении заявления заявителя об отзыве заявки;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выдаче дубликата патента  на НМПТ;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предоставления услуги </a:t>
            </a:r>
            <a:r>
              <a:rPr lang="ru-RU" sz="1600" b="1" i="0" u="none" strike="noStrike" cap="none" dirty="0">
                <a:solidFill>
                  <a:srgbClr val="565A5C"/>
                </a:solidFill>
                <a:latin typeface="Arial"/>
                <a:ea typeface="Arial"/>
                <a:cs typeface="Arial"/>
                <a:sym typeface="Arial"/>
              </a:rPr>
              <a:t>один месяц. </a:t>
            </a:r>
          </a:p>
          <a:p>
            <a:pPr marL="182880" marR="0" lvl="0" indent="-182880" algn="l" rtl="0">
              <a:spcBef>
                <a:spcPts val="1000"/>
              </a:spcBef>
              <a:spcAft>
                <a:spcPts val="0"/>
              </a:spcAft>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a:p>
            <a:pPr marL="182880" marR="0" lvl="0" indent="-182880" algn="l" rtl="0">
              <a:spcBef>
                <a:spcPts val="1000"/>
              </a:spcBef>
              <a:spcAft>
                <a:spcPts val="0"/>
              </a:spcAft>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a:p>
            <a:pPr marL="182880" marR="0" lvl="0" indent="-182880" algn="l" rtl="0">
              <a:spcBef>
                <a:spcPts val="1000"/>
              </a:spcBef>
              <a:spcAft>
                <a:spcPts val="0"/>
              </a:spcAft>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p:txBody>
      </p:sp>
      <p:sp>
        <p:nvSpPr>
          <p:cNvPr id="150" name="Shape 150"/>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3192156745"/>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2" name="Схема 1"/>
          <p:cNvGraphicFramePr/>
          <p:nvPr/>
        </p:nvGraphicFramePr>
        <p:xfrm>
          <a:off x="323528" y="365760"/>
          <a:ext cx="8457252" cy="1047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6" name="Shape 156"/>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30 сентября 2015 года N 706, дата начала действия: 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Заявление о продлении срока действия исключительного права на НМПТ подается правообладателем НМПТ;</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Результатами предоставления государственной услуги являются: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продление  срока  действия  исключительного  права  на  НМПТ,  внесение записи  о  продлении  срока  действия  исключительного  права  на  НМПТ;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отказ  в  продлении  срока  действия  исключительного  права  на  НМПТ, направление  заявителю  уведомления  об  отказе  в  продлении  срока  действия исключительного права на НМПТ;</a:t>
            </a:r>
          </a:p>
          <a:p>
            <a:pPr marL="182880" marR="0" lvl="0" indent="-182880" algn="l" rtl="0">
              <a:spcBef>
                <a:spcPts val="1000"/>
              </a:spcBef>
              <a:buClr>
                <a:schemeClr val="accent1"/>
              </a:buClr>
              <a:buSzPct val="100000"/>
              <a:buFont typeface="Arial"/>
              <a:buChar char="•"/>
            </a:pPr>
            <a:r>
              <a:rPr lang="ru-RU" sz="1600" b="0" i="0" u="none" strike="noStrike" cap="none">
                <a:solidFill>
                  <a:srgbClr val="404344"/>
                </a:solidFill>
                <a:latin typeface="Arial"/>
                <a:ea typeface="Arial"/>
                <a:cs typeface="Arial"/>
                <a:sym typeface="Arial"/>
              </a:rPr>
              <a:t>Срок  предоставления  государственной  услуги  составляет  </a:t>
            </a:r>
            <a:r>
              <a:rPr lang="ru-RU" sz="1600" b="1" i="0" u="none" strike="noStrike" cap="none">
                <a:solidFill>
                  <a:srgbClr val="404344"/>
                </a:solidFill>
                <a:latin typeface="Arial"/>
                <a:ea typeface="Arial"/>
                <a:cs typeface="Arial"/>
                <a:sym typeface="Arial"/>
              </a:rPr>
              <a:t>60  рабочих дней.</a:t>
            </a:r>
          </a:p>
        </p:txBody>
      </p:sp>
      <p:sp>
        <p:nvSpPr>
          <p:cNvPr id="157" name="Shape 157"/>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817975570"/>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2" name="Схема 1"/>
          <p:cNvGraphicFramePr/>
          <p:nvPr/>
        </p:nvGraphicFramePr>
        <p:xfrm>
          <a:off x="368300" y="365760"/>
          <a:ext cx="8412480" cy="83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 name="Shape 163"/>
          <p:cNvSpPr txBox="1">
            <a:spLocks noGrp="1"/>
          </p:cNvSpPr>
          <p:nvPr>
            <p:ph type="body" idx="1"/>
          </p:nvPr>
        </p:nvSpPr>
        <p:spPr>
          <a:xfrm>
            <a:off x="382771" y="1233376"/>
            <a:ext cx="8404093" cy="4938822"/>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30 сентября 2015 года N 703, дата начала действия: 27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Перечислен порядок действий по преобразованию коллективного знака в товарный знак, знак обслуживания и наоборот;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Перечислен перечень документов;</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Принимаются следующие решения: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Уведомление об удовлетворении заявления, внесении изменений в соответствующий Государственный реестр, публикации сведений о внесенных изменениях в соответствующий Государственный реестр, а также внесении изменений в свидетельство;</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Уведомление об отказе в удовлетворении заявления, если не уплачена пошлина в установленном Положением о пошлинах размере, документы, необходимые для удовлетворения заявления, не представлены либо не оформлены надлежащим образом. </a:t>
            </a:r>
          </a:p>
        </p:txBody>
      </p:sp>
      <p:sp>
        <p:nvSpPr>
          <p:cNvPr id="164" name="Shape 164"/>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3239549695"/>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2" name="Схема 1"/>
          <p:cNvGraphicFramePr/>
          <p:nvPr/>
        </p:nvGraphicFramePr>
        <p:xfrm>
          <a:off x="368300" y="365760"/>
          <a:ext cx="8412480" cy="110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0" name="Shape 170"/>
          <p:cNvSpPr txBox="1">
            <a:spLocks noGrp="1"/>
          </p:cNvSpPr>
          <p:nvPr>
            <p:ph type="body" idx="1"/>
          </p:nvPr>
        </p:nvSpPr>
        <p:spPr>
          <a:xfrm>
            <a:off x="291547" y="1550504"/>
            <a:ext cx="8495317" cy="4823791"/>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27 августа 2015 года N 602, дата начала действия: 13 октября 2015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Перечень действий по признанию товарного знака или используемого в качестве товарного знака обозначения общеизвестным в Российской Федерации товарным знаком;</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Результатами предоставления государственной услуги являются: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Признание товарного знака или используемого в качестве товарного знака обозначения общеизвестным товарным знаком, внесение его в Перечень общеизвестных в РФ товарных знаков выдача свидетельства;</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Решение об отказе в признании товарного знака или используемого в качестве товарного знака обозначения общеизвестным товарным знаком и направление (выдача) заявителю указанного решения;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Решение о прекращении делопроизводства по заявлению.</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Срок услуги </a:t>
            </a:r>
            <a:r>
              <a:rPr lang="ru-RU" sz="1600" b="1" i="0" u="none" strike="noStrike" cap="none">
                <a:solidFill>
                  <a:srgbClr val="565A5C"/>
                </a:solidFill>
                <a:latin typeface="Arial"/>
                <a:ea typeface="Arial"/>
                <a:cs typeface="Arial"/>
                <a:sym typeface="Arial"/>
              </a:rPr>
              <a:t>десять месяцев</a:t>
            </a:r>
          </a:p>
          <a:p>
            <a:pPr marL="182880" marR="0" lvl="0" indent="-182880" algn="l" rtl="0">
              <a:spcBef>
                <a:spcPts val="1000"/>
              </a:spcBef>
              <a:spcAft>
                <a:spcPts val="0"/>
              </a:spcAft>
              <a:buClr>
                <a:schemeClr val="accent1"/>
              </a:buClr>
              <a:buSzPct val="100000"/>
              <a:buFont typeface="Arial"/>
              <a:buNone/>
            </a:pPr>
            <a:endParaRPr sz="1600" b="0" i="0" u="none" strike="noStrike" cap="none">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600" b="0" i="0" u="none" strike="noStrike" cap="none">
              <a:solidFill>
                <a:srgbClr val="565A5C"/>
              </a:solidFill>
              <a:latin typeface="Arial"/>
              <a:ea typeface="Arial"/>
              <a:cs typeface="Arial"/>
              <a:sym typeface="Arial"/>
            </a:endParaRPr>
          </a:p>
        </p:txBody>
      </p:sp>
      <p:sp>
        <p:nvSpPr>
          <p:cNvPr id="171" name="Shape 171"/>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3513792052"/>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2" name="Схема 1"/>
          <p:cNvGraphicFramePr/>
          <p:nvPr/>
        </p:nvGraphicFramePr>
        <p:xfrm>
          <a:off x="251520" y="365760"/>
          <a:ext cx="8529260" cy="126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7" name="Shape 177"/>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30 сентября 2015 года N 704, дата начала действия: 8 января 2016 г.</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Внесение  изменений  в  соответствующий  Госреестр,  публикация сведений  о  внесенных  изменениях  в    Госреестр  в официальном  бюллетене  Роспатента  и  (или)  внесение  изменений  в  св-во,  выдача   Заявителю  уведомления  о  внесенных  изменениях на основании заявления с идентификаторами Заявителя;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Выдача (направление) заявителю уведомления об отказе во внесении изменений; </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Исправление  очевидной  и  (или)  технической  ошибки  в  соответствующем Госреестре по просьбе любого лица с предварительным уведомлением об этом правообладателя, публикация сведений о внесенных изменениях;</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chemeClr val="dk1"/>
                </a:solidFill>
                <a:latin typeface="Arial"/>
                <a:ea typeface="Arial"/>
                <a:cs typeface="Arial"/>
                <a:sym typeface="Arial"/>
              </a:rPr>
              <a:t>Представление перечня необходимых документов, однако в случае их не предоставления Роспатент сам обязан проверить вносимые изменения, используя  единую  систему  электронного  межведомственного  взаимодействия  в  гос. органов</a:t>
            </a:r>
            <a:r>
              <a:rPr lang="ru-RU" sz="1600" b="0" i="0" u="none" strike="noStrike" cap="none">
                <a:solidFill>
                  <a:srgbClr val="FF0000"/>
                </a:solidFill>
                <a:latin typeface="Arial"/>
                <a:ea typeface="Arial"/>
                <a:cs typeface="Arial"/>
                <a:sym typeface="Arial"/>
              </a:rPr>
              <a:t>; </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Срок услуги </a:t>
            </a:r>
            <a:r>
              <a:rPr lang="ru-RU" sz="1600" b="1" i="0" u="none" strike="noStrike" cap="none">
                <a:solidFill>
                  <a:srgbClr val="565A5C"/>
                </a:solidFill>
                <a:latin typeface="Arial"/>
                <a:ea typeface="Arial"/>
                <a:cs typeface="Arial"/>
                <a:sym typeface="Arial"/>
              </a:rPr>
              <a:t>75 рабочих дней.</a:t>
            </a:r>
          </a:p>
        </p:txBody>
      </p:sp>
      <p:sp>
        <p:nvSpPr>
          <p:cNvPr id="178" name="Shape 178"/>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132641946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599120323"/>
              </p:ext>
            </p:extLst>
          </p:nvPr>
        </p:nvGraphicFramePr>
        <p:xfrm>
          <a:off x="395536" y="365760"/>
          <a:ext cx="8385364" cy="9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95288" y="1628775"/>
            <a:ext cx="8229600" cy="4525963"/>
          </a:xfrm>
        </p:spPr>
        <p:txBody>
          <a:bodyPr/>
          <a:lstStyle/>
          <a:p>
            <a:pPr>
              <a:defRPr/>
            </a:pPr>
            <a:r>
              <a:rPr lang="ru-RU" sz="1800" i="1" dirty="0"/>
              <a:t>Промышленный образец - 5 лет, срок по ходатайству </a:t>
            </a:r>
            <a:r>
              <a:rPr lang="ru-RU" sz="1800" dirty="0"/>
              <a:t>патентообладателя может несколько раз продлеваться на пять лет, но в целом не более чем на 25 лет с момента подачи заявки в Роспатент на выдачу патента.</a:t>
            </a:r>
          </a:p>
          <a:p>
            <a:pPr>
              <a:defRPr/>
            </a:pPr>
            <a:r>
              <a:rPr lang="ru-RU" sz="1800" dirty="0"/>
              <a:t> Полезная модель - десять лет, ГК РФ не предусматривается возможность продления срока действия исключительного права на полезную модель и удостоверяющего это право патента. </a:t>
            </a:r>
          </a:p>
          <a:p>
            <a:pPr>
              <a:defRPr/>
            </a:pPr>
            <a:r>
              <a:rPr lang="ru-RU" sz="1800" dirty="0"/>
              <a:t>Изобретение – дополнительный патент на изобретение, относящееся к лекарственному средству, пестициду или </a:t>
            </a:r>
            <a:r>
              <a:rPr lang="ru-RU" sz="1800" dirty="0" err="1"/>
              <a:t>агрохимикату</a:t>
            </a:r>
            <a:r>
              <a:rPr lang="ru-RU" sz="1800" dirty="0"/>
              <a:t>, для применения которых, требуется получение разрешения</a:t>
            </a:r>
            <a:endParaRPr lang="en-US" sz="1800" dirty="0"/>
          </a:p>
        </p:txBody>
      </p:sp>
    </p:spTree>
    <p:extLst>
      <p:ext uri="{BB962C8B-B14F-4D97-AF65-F5344CB8AC3E}">
        <p14:creationId xmlns:p14="http://schemas.microsoft.com/office/powerpoint/2010/main" val="1296644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57200" y="1091595"/>
            <a:ext cx="6876199" cy="1107995"/>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185" name="Shape 185"/>
          <p:cNvSpPr txBox="1">
            <a:spLocks noGrp="1"/>
          </p:cNvSpPr>
          <p:nvPr>
            <p:ph type="subTitle" idx="1"/>
          </p:nvPr>
        </p:nvSpPr>
        <p:spPr>
          <a:xfrm>
            <a:off x="824015" y="2822935"/>
            <a:ext cx="7496100" cy="1212000"/>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1" i="0" u="none" strike="noStrike" cap="none">
                <a:solidFill>
                  <a:srgbClr val="FFFFFF"/>
                </a:solidFill>
                <a:latin typeface="Arial"/>
                <a:ea typeface="Arial"/>
                <a:cs typeface="Arial"/>
                <a:sym typeface="Arial"/>
              </a:rPr>
              <a:t> Изобретения, полезные модели, промышленные образцы</a:t>
            </a:r>
          </a:p>
        </p:txBody>
      </p:sp>
      <p:sp>
        <p:nvSpPr>
          <p:cNvPr id="186" name="Shape 186"/>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87" name="Shape 187"/>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aphicFrame>
        <p:nvGraphicFramePr>
          <p:cNvPr id="2" name="Схема 1"/>
          <p:cNvGraphicFramePr/>
          <p:nvPr/>
        </p:nvGraphicFramePr>
        <p:xfrm>
          <a:off x="368300" y="365760"/>
          <a:ext cx="8412480" cy="92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3" name="Shape 193"/>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just"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3 ноября 2015 года N809, вступает в действие  - 8 января 2016 года;</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Продление  срока  действия  патента  осуществляется  в  отношении  патентов  на изобретения, относящихся к такому продукту, как лекарственное средство, пестицид или </a:t>
            </a:r>
            <a:r>
              <a:rPr lang="ru-RU" sz="1600" b="0" i="0" u="none" strike="noStrike" cap="none" dirty="0" err="1">
                <a:solidFill>
                  <a:srgbClr val="565A5C"/>
                </a:solidFill>
                <a:latin typeface="Arial"/>
                <a:ea typeface="Arial"/>
                <a:cs typeface="Arial"/>
                <a:sym typeface="Arial"/>
              </a:rPr>
              <a:t>агрохимикат</a:t>
            </a:r>
            <a:r>
              <a:rPr lang="ru-RU" sz="1600" b="0" i="0" u="none" strike="noStrike" cap="none" dirty="0">
                <a:solidFill>
                  <a:srgbClr val="565A5C"/>
                </a:solidFill>
                <a:latin typeface="Arial"/>
                <a:ea typeface="Arial"/>
                <a:cs typeface="Arial"/>
                <a:sym typeface="Arial"/>
              </a:rPr>
              <a:t>,  для  применения  которых  требуется  получение  в  установленном законодательством  Российской  Федерации  порядке  разрешения;  </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По  заявлению патентообладателя о продлении срока действия исключительного права на изобретение и удостоверяющего  это  право  патента  на продление срока действия патента;</a:t>
            </a:r>
          </a:p>
          <a:p>
            <a:pPr marL="182880" marR="0" lvl="0" indent="-182880" algn="just" rtl="0">
              <a:spcBef>
                <a:spcPts val="1000"/>
              </a:spcBef>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Заявление представляется в период действия патента до истечения шести месяцев со дня получения первого разрешения на применение продукта или с даты выдачи патента в зависимости от того, какой из этих сроков истекает позднее, если с даты подачи заявки на выдачу патента до дня получения первого разрешения на применение прошло более пяти лет;</a:t>
            </a:r>
          </a:p>
        </p:txBody>
      </p:sp>
      <p:sp>
        <p:nvSpPr>
          <p:cNvPr id="194" name="Shape 194"/>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4152993090"/>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2" name="Схема 1"/>
          <p:cNvGraphicFramePr/>
          <p:nvPr/>
        </p:nvGraphicFramePr>
        <p:xfrm>
          <a:off x="368300" y="365760"/>
          <a:ext cx="8412480" cy="150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0" name="Shape 200"/>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8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800" b="0" i="0" u="none" strike="noStrike" cap="none" dirty="0">
                <a:solidFill>
                  <a:srgbClr val="565A5C"/>
                </a:solidFill>
                <a:latin typeface="Arial"/>
                <a:ea typeface="Arial"/>
                <a:cs typeface="Arial"/>
                <a:sym typeface="Arial"/>
              </a:rPr>
              <a:t>Приказ Минэкономразвития от 3 ноября 2015  N 810, дата начала действия: 8 января 2016 г.</a:t>
            </a:r>
          </a:p>
          <a:p>
            <a:pPr marL="182880" marR="0" lvl="0" indent="-182880" algn="l" rtl="0">
              <a:spcBef>
                <a:spcPts val="1000"/>
              </a:spcBef>
              <a:spcAft>
                <a:spcPts val="0"/>
              </a:spcAft>
              <a:buClr>
                <a:schemeClr val="accent1"/>
              </a:buClr>
              <a:buSzPct val="100000"/>
              <a:buFont typeface="Arial"/>
              <a:buChar char="•"/>
            </a:pPr>
            <a:r>
              <a:rPr lang="ru-RU" sz="1800" b="0" i="0" u="none" strike="noStrike" cap="none" dirty="0">
                <a:solidFill>
                  <a:srgbClr val="565A5C"/>
                </a:solidFill>
                <a:latin typeface="Arial"/>
                <a:ea typeface="Arial"/>
                <a:cs typeface="Arial"/>
                <a:sym typeface="Arial"/>
              </a:rPr>
              <a:t>Продление срока действия исключительного права на изобретение и удостоверяющего это право патента на основании заявления ( лек. средство, гербицид и ядохимикат)</a:t>
            </a:r>
          </a:p>
          <a:p>
            <a:pPr marL="182880" marR="0" lvl="0" indent="-182880" algn="l" rtl="0">
              <a:spcBef>
                <a:spcPts val="1000"/>
              </a:spcBef>
              <a:spcAft>
                <a:spcPts val="0"/>
              </a:spcAft>
              <a:buClr>
                <a:schemeClr val="accent1"/>
              </a:buClr>
              <a:buSzPct val="100000"/>
              <a:buFont typeface="Arial"/>
              <a:buChar char="•"/>
            </a:pPr>
            <a:r>
              <a:rPr lang="ru-RU" sz="1800" b="0" i="0" u="none" strike="noStrike" cap="none" dirty="0">
                <a:solidFill>
                  <a:srgbClr val="565A5C"/>
                </a:solidFill>
                <a:latin typeface="Arial"/>
                <a:ea typeface="Arial"/>
                <a:cs typeface="Arial"/>
                <a:sym typeface="Arial"/>
              </a:rPr>
              <a:t>Проверяется срок предоставления заявления о продлении срока действия патента;</a:t>
            </a:r>
          </a:p>
          <a:p>
            <a:pPr marL="182880" marR="0" lvl="0" indent="-182880" algn="l" rtl="0">
              <a:spcBef>
                <a:spcPts val="1000"/>
              </a:spcBef>
              <a:spcAft>
                <a:spcPts val="0"/>
              </a:spcAft>
              <a:buClr>
                <a:schemeClr val="accent1"/>
              </a:buClr>
              <a:buSzPct val="100000"/>
              <a:buFont typeface="Arial"/>
              <a:buChar char="•"/>
            </a:pPr>
            <a:r>
              <a:rPr lang="ru-RU" sz="1800" b="0" i="0" u="none" strike="noStrike" cap="none" dirty="0">
                <a:solidFill>
                  <a:srgbClr val="565A5C"/>
                </a:solidFill>
                <a:latin typeface="Arial"/>
                <a:ea typeface="Arial"/>
                <a:cs typeface="Arial"/>
                <a:sym typeface="Arial"/>
              </a:rPr>
              <a:t>Проверяется правильность оплаты пошлины;</a:t>
            </a:r>
          </a:p>
          <a:p>
            <a:pPr marL="182880" marR="0" lvl="0" indent="-182880" algn="l" rtl="0">
              <a:spcBef>
                <a:spcPts val="1000"/>
              </a:spcBef>
              <a:spcAft>
                <a:spcPts val="0"/>
              </a:spcAft>
              <a:buClr>
                <a:schemeClr val="accent1"/>
              </a:buClr>
              <a:buSzPct val="100000"/>
              <a:buFont typeface="Arial"/>
              <a:buChar char="•"/>
            </a:pPr>
            <a:r>
              <a:rPr lang="ru-RU" sz="1800" b="0" i="0" u="none" strike="noStrike" cap="none" dirty="0">
                <a:solidFill>
                  <a:srgbClr val="565A5C"/>
                </a:solidFill>
                <a:latin typeface="Arial"/>
                <a:ea typeface="Arial"/>
                <a:cs typeface="Arial"/>
                <a:sym typeface="Arial"/>
              </a:rPr>
              <a:t>Срок услуги </a:t>
            </a:r>
            <a:r>
              <a:rPr lang="ru-RU" sz="1800" b="1" i="0" u="none" strike="noStrike" cap="none" dirty="0">
                <a:solidFill>
                  <a:srgbClr val="565A5C"/>
                </a:solidFill>
                <a:latin typeface="Arial"/>
                <a:ea typeface="Arial"/>
                <a:cs typeface="Arial"/>
                <a:sym typeface="Arial"/>
              </a:rPr>
              <a:t>60 рабочих дней</a:t>
            </a:r>
            <a:r>
              <a:rPr lang="ru-RU" sz="1800" b="0" i="0" u="none" strike="noStrike" cap="none" dirty="0">
                <a:solidFill>
                  <a:srgbClr val="565A5C"/>
                </a:solidFill>
                <a:latin typeface="Arial"/>
                <a:ea typeface="Arial"/>
                <a:cs typeface="Arial"/>
                <a:sym typeface="Arial"/>
              </a:rPr>
              <a:t>;</a:t>
            </a:r>
          </a:p>
          <a:p>
            <a:pPr marL="182880" marR="0" lvl="0" indent="-182880" algn="l" rtl="0">
              <a:spcBef>
                <a:spcPts val="1000"/>
              </a:spcBef>
              <a:buClr>
                <a:schemeClr val="accent1"/>
              </a:buClr>
              <a:buSzPct val="100000"/>
              <a:buFont typeface="Arial"/>
              <a:buChar char="•"/>
            </a:pPr>
            <a:r>
              <a:rPr lang="ru-RU" sz="1800" b="0" i="0" u="none" strike="noStrike" cap="none" dirty="0">
                <a:solidFill>
                  <a:schemeClr val="dk1"/>
                </a:solidFill>
                <a:latin typeface="Arial"/>
                <a:ea typeface="Arial"/>
                <a:cs typeface="Arial"/>
                <a:sym typeface="Arial"/>
              </a:rPr>
              <a:t>Внесение изменений в Госреестр, выдача нового документа.</a:t>
            </a:r>
            <a:br>
              <a:rPr lang="ru-RU" sz="1800" b="0" i="0" u="none" strike="noStrike" cap="none" dirty="0">
                <a:solidFill>
                  <a:schemeClr val="dk1"/>
                </a:solidFill>
                <a:latin typeface="Arial"/>
                <a:ea typeface="Arial"/>
                <a:cs typeface="Arial"/>
                <a:sym typeface="Arial"/>
              </a:rPr>
            </a:br>
            <a:br>
              <a:rPr lang="ru-RU" sz="1800" b="0" i="0" u="none" strike="noStrike" cap="none" dirty="0">
                <a:solidFill>
                  <a:schemeClr val="dk1"/>
                </a:solidFill>
                <a:latin typeface="Arial"/>
                <a:ea typeface="Arial"/>
                <a:cs typeface="Arial"/>
                <a:sym typeface="Arial"/>
              </a:rPr>
            </a:br>
            <a:endParaRPr lang="ru-RU" sz="1800" b="0" i="0" u="none" strike="noStrike" cap="none" dirty="0">
              <a:solidFill>
                <a:schemeClr val="dk1"/>
              </a:solidFill>
              <a:latin typeface="Arial"/>
              <a:ea typeface="Arial"/>
              <a:cs typeface="Arial"/>
              <a:sym typeface="Arial"/>
            </a:endParaRPr>
          </a:p>
        </p:txBody>
      </p:sp>
      <p:sp>
        <p:nvSpPr>
          <p:cNvPr id="201" name="Shape 201"/>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2222498463"/>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Схема 1"/>
          <p:cNvGraphicFramePr/>
          <p:nvPr/>
        </p:nvGraphicFramePr>
        <p:xfrm>
          <a:off x="368300" y="365760"/>
          <a:ext cx="8412480" cy="107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 name="Shape 207"/>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4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Приказ Минэкономразвития от 3 ноября 2015  N 811, дата начала действия: 8 января 2016 г.</a:t>
            </a:r>
          </a:p>
          <a:p>
            <a:pPr marL="182880" marR="0" lvl="0" indent="-182880" algn="just"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Внесение  изменений  в  соответствующий  Госреестр,  публикация сведений  о  внесенных  изменениях  в    Госреестр  в официальном  бюллетене  Роспатента  и  (или)  внесение  изменений  в  патент,  выдача (направление)  заявителю  уведомления  о  внесенных  изменениях;</a:t>
            </a:r>
          </a:p>
          <a:p>
            <a:pPr marL="182880" marR="0" lvl="0" indent="-182880" algn="just"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Выдача (направление) заявителю уведомления об отказе во внесении изменений; </a:t>
            </a:r>
          </a:p>
          <a:p>
            <a:pPr marL="182880" marR="0" lvl="0" indent="-182880" algn="just"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Исправление  очевидной  и  (или)  технической  ошибки  в  соответствующем Госреестре по просьбе любого лица с предварительным уведомлением об этом правообладателя, публикация сведений о внесенных изменениях;</a:t>
            </a:r>
          </a:p>
          <a:p>
            <a:pPr marL="182880" marR="0" lvl="0" indent="-182880" algn="just"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Представлен перечень необходимых документов, однако в случае их не предоставления Роспатент сам обязан проверить вносимые изменения, используя  единую  систему  электронного  межведомственного  взаимодействия  в  гос. органов; </a:t>
            </a:r>
          </a:p>
          <a:p>
            <a:pPr marL="182880" marR="0" lvl="0" indent="-182880" algn="just" rtl="0">
              <a:spcBef>
                <a:spcPts val="1000"/>
              </a:spcBef>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Срок услуги 50 рабочих дней.</a:t>
            </a:r>
          </a:p>
        </p:txBody>
      </p:sp>
      <p:sp>
        <p:nvSpPr>
          <p:cNvPr id="208" name="Shape 208"/>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1719321216"/>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 name="Схема 1"/>
          <p:cNvGraphicFramePr/>
          <p:nvPr/>
        </p:nvGraphicFramePr>
        <p:xfrm>
          <a:off x="368300" y="365760"/>
          <a:ext cx="8412480" cy="110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4" name="Shape 214"/>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от 3 ноября 2015  N 812, дата начала действия: 8 января 2016 г.</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Подается ходатайство  о  восстановлении  действия  патента  подается  лицом,  которому принадлежал патент или его правопреемником;</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Ведение дел с Роспатентом может осуществляться заявителем самостоятельно, или через  патентного  поверенного,  зарегистрированного  в  Роспатенте,  или  через  иного представителя;</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Проверка сроков подачи ходатайства, правильности уплаты пошлин и других документов, поданных вместе с ходатайством;</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Решение о восстановлении действия патента (новый патент и публикация) или отказ в восстановлении;</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Срок предоставлении услуги </a:t>
            </a:r>
            <a:r>
              <a:rPr lang="ru-RU" sz="1600" b="1" i="0" u="none" strike="noStrike" cap="none">
                <a:solidFill>
                  <a:srgbClr val="565A5C"/>
                </a:solidFill>
                <a:latin typeface="Arial"/>
                <a:ea typeface="Arial"/>
                <a:cs typeface="Arial"/>
                <a:sym typeface="Arial"/>
              </a:rPr>
              <a:t>60 рабочих дней</a:t>
            </a:r>
            <a:r>
              <a:rPr lang="ru-RU" sz="1600" b="0" i="0" u="none" strike="noStrike" cap="none">
                <a:solidFill>
                  <a:srgbClr val="565A5C"/>
                </a:solidFill>
                <a:latin typeface="Arial"/>
                <a:ea typeface="Arial"/>
                <a:cs typeface="Arial"/>
                <a:sym typeface="Arial"/>
              </a:rPr>
              <a:t>.</a:t>
            </a:r>
          </a:p>
        </p:txBody>
      </p:sp>
      <p:sp>
        <p:nvSpPr>
          <p:cNvPr id="215" name="Shape 215"/>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255030116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3" name="Схема 2"/>
          <p:cNvGraphicFramePr/>
          <p:nvPr/>
        </p:nvGraphicFramePr>
        <p:xfrm>
          <a:off x="368300" y="365760"/>
          <a:ext cx="8412480" cy="61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1" name="Shape 221"/>
          <p:cNvSpPr txBox="1">
            <a:spLocks noGrp="1"/>
          </p:cNvSpPr>
          <p:nvPr>
            <p:ph type="body" idx="1"/>
          </p:nvPr>
        </p:nvSpPr>
        <p:spPr>
          <a:xfrm>
            <a:off x="244548" y="1201479"/>
            <a:ext cx="8542317" cy="5231219"/>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от 28 сентября 2015 г. № 691, дата начала действия: 8 января 2016 г.</a:t>
            </a:r>
          </a:p>
          <a:p>
            <a:pPr marL="0" marR="0" lvl="0" indent="0" algn="l" rtl="0">
              <a:spcBef>
                <a:spcPts val="1000"/>
              </a:spcBef>
              <a:spcAft>
                <a:spcPts val="0"/>
              </a:spcAft>
              <a:buClr>
                <a:schemeClr val="accent1"/>
              </a:buClr>
              <a:buSzPct val="25000"/>
              <a:buFont typeface="Arial"/>
              <a:buNone/>
            </a:pPr>
            <a:r>
              <a:rPr lang="ru-RU" sz="1400" b="1" i="0" u="none" strike="noStrike" cap="none" dirty="0">
                <a:solidFill>
                  <a:srgbClr val="565A5C"/>
                </a:solidFill>
                <a:latin typeface="Arial"/>
                <a:ea typeface="Arial"/>
                <a:cs typeface="Arial"/>
                <a:sym typeface="Arial"/>
              </a:rPr>
              <a:t>В отношении патентов, выданных по заявкам на выдачу патентов, для которых дата подачи установлена до 1 января 2015 года</a:t>
            </a:r>
            <a:r>
              <a:rPr lang="ru-RU" sz="1400" b="0" i="0" u="none" strike="noStrike" cap="none" dirty="0">
                <a:solidFill>
                  <a:srgbClr val="565A5C"/>
                </a:solidFill>
                <a:latin typeface="Arial"/>
                <a:ea typeface="Arial"/>
                <a:cs typeface="Arial"/>
                <a:sym typeface="Arial"/>
              </a:rPr>
              <a:t>: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Заявление подается в период действия патента в течение пятнадцатого года действия патента;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 В течение  шести  месяцев  по  истечении  пятнадцатого  года  действия  патента  в случае уплаты пошлины за шестнадцатый год действия патента;</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 Одновременно  с  ходатайством  о  восстановлении  действия  патента,  действие которого было прекращено в связи с тем, что патентная пошлина за поддержание патента в силе не была уплачена в срок</a:t>
            </a:r>
          </a:p>
          <a:p>
            <a:pPr marL="0" marR="0" lvl="0" indent="0" algn="l" rtl="0">
              <a:spcBef>
                <a:spcPts val="1000"/>
              </a:spcBef>
              <a:spcAft>
                <a:spcPts val="0"/>
              </a:spcAft>
              <a:buClr>
                <a:schemeClr val="accent1"/>
              </a:buClr>
              <a:buSzPct val="25000"/>
              <a:buFont typeface="Arial"/>
              <a:buNone/>
            </a:pPr>
            <a:r>
              <a:rPr lang="ru-RU" sz="1400" b="1" i="0" u="none" strike="noStrike" cap="none" dirty="0">
                <a:solidFill>
                  <a:srgbClr val="565A5C"/>
                </a:solidFill>
                <a:latin typeface="Arial"/>
                <a:ea typeface="Arial"/>
                <a:cs typeface="Arial"/>
                <a:sym typeface="Arial"/>
              </a:rPr>
              <a:t>В  отношении  патентов,  выданных  по  заявкам,  для  которых  дата  подачи установлена после 1 января 2015 года: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В период действия патента в течение пятого года действия патента или последнего года  пятилетнего  периода  действия  патента,  на  который  срок  действия  патента  был продлен;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в  течение  шести  месяцев  по  истечении  пятого  года  действия  патента  или последнего года пятилетнего периода действия патента, на который срок действия патента;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Одновременно  с  ходатайством  о  восстановлении  действия  патента,  действие которого было прекращено в связи с тем, что патентная пошлина за поддержание патента в силе не была уплачена в срок</a:t>
            </a:r>
          </a:p>
          <a:p>
            <a:pPr marL="182880" marR="0" lvl="0" indent="-182880" algn="l" rtl="0">
              <a:spcBef>
                <a:spcPts val="1000"/>
              </a:spcBef>
              <a:spcAft>
                <a:spcPts val="0"/>
              </a:spcAft>
              <a:buClr>
                <a:schemeClr val="accent1"/>
              </a:buClr>
              <a:buSzPct val="100000"/>
              <a:buFont typeface="Arial"/>
              <a:buNone/>
            </a:pPr>
            <a:endParaRPr sz="14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400" b="0" i="0" u="none" strike="noStrike" cap="none" dirty="0">
              <a:solidFill>
                <a:srgbClr val="565A5C"/>
              </a:solidFill>
              <a:latin typeface="Arial"/>
              <a:ea typeface="Arial"/>
              <a:cs typeface="Arial"/>
              <a:sym typeface="Arial"/>
            </a:endParaRPr>
          </a:p>
        </p:txBody>
      </p:sp>
      <p:sp>
        <p:nvSpPr>
          <p:cNvPr id="222" name="Shape 222"/>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2682530"/>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 name="Схема 1"/>
          <p:cNvGraphicFramePr/>
          <p:nvPr/>
        </p:nvGraphicFramePr>
        <p:xfrm>
          <a:off x="467544" y="404664"/>
          <a:ext cx="8412480" cy="110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8" name="Shape 228"/>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4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Приказ Минэкономразвития России от 28 сентября 2015 года N692, дата начала действия: 8 января 2016 г.</a:t>
            </a:r>
          </a:p>
          <a:p>
            <a:pPr marL="0" marR="0" lvl="0" indent="0" algn="l" rtl="0">
              <a:spcBef>
                <a:spcPts val="1000"/>
              </a:spcBef>
              <a:spcAft>
                <a:spcPts val="0"/>
              </a:spcAft>
              <a:buClr>
                <a:schemeClr val="accent1"/>
              </a:buClr>
              <a:buSzPct val="25000"/>
              <a:buFont typeface="Arial"/>
              <a:buNone/>
            </a:pPr>
            <a:r>
              <a:rPr lang="ru-RU" sz="1400" b="0" i="0" u="none" strike="noStrike" cap="none" dirty="0">
                <a:solidFill>
                  <a:srgbClr val="565A5C"/>
                </a:solidFill>
                <a:latin typeface="Arial"/>
                <a:ea typeface="Arial"/>
                <a:cs typeface="Arial"/>
                <a:sym typeface="Arial"/>
              </a:rPr>
              <a:t> Результатами предоставления государственной услуги являются:</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Продление срока действия исключительного права на промышленный образец и удостоверяющего  это  право  патента,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Уведомление  о  продлении  срока  действия  исключительного  права  на промышленный образец и удостоверяющего это право патента;</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Документ,  содержащий  номер  патента,  сведения  о  продлении  срока  действия исключительного права на промышленный образец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Отказ  в  продлении  срока  действия  исключительного  права  на  промышленный образец  и  удостоверяющего  это  право  патента  и  выдача  (направление)  заявителю уведомления  об  отказе</a:t>
            </a:r>
          </a:p>
          <a:p>
            <a:pPr marL="182880" marR="0" lvl="0" indent="-182880" algn="l" rtl="0">
              <a:spcBef>
                <a:spcPts val="1000"/>
              </a:spcBef>
              <a:buClr>
                <a:schemeClr val="accent1"/>
              </a:buClr>
              <a:buSzPct val="125000"/>
              <a:buFont typeface="Arial"/>
              <a:buChar char="•"/>
            </a:pPr>
            <a:r>
              <a:rPr lang="ru-RU" sz="1400" b="0" i="0" u="none" strike="noStrike" cap="none" dirty="0">
                <a:solidFill>
                  <a:srgbClr val="565A5C"/>
                </a:solidFill>
                <a:latin typeface="Arial"/>
                <a:ea typeface="Arial"/>
                <a:cs typeface="Arial"/>
                <a:sym typeface="Arial"/>
              </a:rPr>
              <a:t>Срок услуги 54 рабочих дня.</a:t>
            </a:r>
          </a:p>
        </p:txBody>
      </p:sp>
      <p:sp>
        <p:nvSpPr>
          <p:cNvPr id="229" name="Shape 229"/>
          <p:cNvSpPr txBox="1">
            <a:spLocks noGrp="1"/>
          </p:cNvSpPr>
          <p:nvPr>
            <p:ph type="dt" idx="10"/>
          </p:nvPr>
        </p:nvSpPr>
        <p:spPr>
          <a:xfrm>
            <a:off x="323528" y="6525344"/>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642175634"/>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 name="Схема 1"/>
          <p:cNvGraphicFramePr/>
          <p:nvPr/>
        </p:nvGraphicFramePr>
        <p:xfrm>
          <a:off x="368298" y="365761"/>
          <a:ext cx="8456723" cy="135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 name="Shape 235"/>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just" rtl="0">
              <a:spcBef>
                <a:spcPts val="0"/>
              </a:spcBef>
              <a:spcAft>
                <a:spcPts val="0"/>
              </a:spcAft>
              <a:buClr>
                <a:schemeClr val="accent1"/>
              </a:buClr>
              <a:buSzPct val="100000"/>
              <a:buFont typeface="Arial"/>
              <a:buChar char="•"/>
            </a:pPr>
            <a:endParaRPr lang="ru-RU" sz="1600" b="0" i="0" u="none" strike="noStrike" cap="none" dirty="0">
              <a:solidFill>
                <a:srgbClr val="404344"/>
              </a:solidFill>
              <a:latin typeface="Arial"/>
              <a:ea typeface="Arial"/>
              <a:cs typeface="Arial"/>
              <a:sym typeface="Arial"/>
            </a:endParaRPr>
          </a:p>
          <a:p>
            <a:pPr marL="182880" marR="0" lvl="0" indent="-182880" algn="just" rtl="0">
              <a:spcBef>
                <a:spcPts val="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Приказ Минэкономразвития России от 30 сентября 2015 года N 701, дата начала действия: 27 января 2016 г.</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полезных моделей, и их формы;</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 Требования к документам заявки на выдачу патента на полезную модель;</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 Состав сведений о выдаче патента на полезную модель, публикуемых в официальном бюллетене Федеральной службы по интеллектуальной собственности;</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 Состав сведений, указываемых в форме патента на полезную модель;</a:t>
            </a:r>
          </a:p>
          <a:p>
            <a:pPr marL="182880" marR="0" lvl="0" indent="-182880" algn="just" rtl="0">
              <a:spcBef>
                <a:spcPts val="1000"/>
              </a:spcBef>
              <a:spcAft>
                <a:spcPts val="0"/>
              </a:spcAft>
              <a:buClr>
                <a:schemeClr val="accent1"/>
              </a:buClr>
              <a:buSzPct val="100000"/>
              <a:buFont typeface="Arial"/>
              <a:buChar char="•"/>
            </a:pPr>
            <a:r>
              <a:rPr lang="ru-RU" sz="1600" b="0" i="0" u="none" strike="noStrike" cap="none" dirty="0">
                <a:solidFill>
                  <a:srgbClr val="404344"/>
                </a:solidFill>
                <a:latin typeface="Arial"/>
                <a:ea typeface="Arial"/>
                <a:cs typeface="Arial"/>
                <a:sym typeface="Arial"/>
              </a:rPr>
              <a:t> Форма патента на полезную модель.</a:t>
            </a:r>
          </a:p>
          <a:p>
            <a:pPr marL="0" marR="0" lvl="0" indent="0" algn="just" rtl="0">
              <a:spcBef>
                <a:spcPts val="1000"/>
              </a:spcBef>
              <a:spcAft>
                <a:spcPts val="0"/>
              </a:spcAft>
              <a:buClr>
                <a:schemeClr val="accent1"/>
              </a:buClr>
              <a:buSzPct val="25000"/>
              <a:buFont typeface="Arial"/>
              <a:buNone/>
            </a:pPr>
            <a:endParaRPr sz="2000" b="0" i="0" u="none" strike="noStrike" cap="none" dirty="0">
              <a:solidFill>
                <a:schemeClr val="accent1"/>
              </a:solidFill>
              <a:latin typeface="Arial"/>
              <a:ea typeface="Arial"/>
              <a:cs typeface="Arial"/>
              <a:sym typeface="Arial"/>
            </a:endParaRPr>
          </a:p>
          <a:p>
            <a:pPr marL="0" marR="0" lvl="0" indent="0" algn="just" rtl="0">
              <a:spcBef>
                <a:spcPts val="1000"/>
              </a:spcBef>
              <a:spcAft>
                <a:spcPts val="0"/>
              </a:spcAft>
              <a:buClr>
                <a:schemeClr val="accent1"/>
              </a:buClr>
              <a:buSzPct val="25000"/>
              <a:buFont typeface="Arial"/>
              <a:buNone/>
            </a:pPr>
            <a:endParaRPr sz="2000" b="0" i="0" u="none" strike="noStrike" cap="none" dirty="0">
              <a:solidFill>
                <a:schemeClr val="accent1"/>
              </a:solidFill>
              <a:latin typeface="Arial"/>
              <a:ea typeface="Arial"/>
              <a:cs typeface="Arial"/>
              <a:sym typeface="Arial"/>
            </a:endParaRPr>
          </a:p>
          <a:p>
            <a:pPr marL="182880" marR="0" lvl="0" indent="-182880" algn="just" rtl="0">
              <a:spcBef>
                <a:spcPts val="1000"/>
              </a:spcBef>
              <a:buClr>
                <a:schemeClr val="accent1"/>
              </a:buClr>
              <a:buSzPct val="100000"/>
              <a:buFont typeface="Arial"/>
              <a:buNone/>
            </a:pPr>
            <a:endParaRPr sz="2000" b="0" i="0" u="none" strike="noStrike" cap="none"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233390717"/>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2" name="Схема 1"/>
          <p:cNvGraphicFramePr/>
          <p:nvPr/>
        </p:nvGraphicFramePr>
        <p:xfrm>
          <a:off x="368300" y="365760"/>
          <a:ext cx="8412480" cy="83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1" name="Shape 241"/>
          <p:cNvSpPr txBox="1">
            <a:spLocks noGrp="1"/>
          </p:cNvSpPr>
          <p:nvPr>
            <p:ph type="body" idx="1"/>
          </p:nvPr>
        </p:nvSpPr>
        <p:spPr>
          <a:xfrm>
            <a:off x="365760" y="1556792"/>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Приказ Минэкономразвития России от 30 сентября 2015 года N 702, дата начала действия: 27 января 2016 г.</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государственная регистрация полезной модели, выдача патента и публикация сведений о выдаче патента в официально в бюллетене </a:t>
            </a:r>
            <a:r>
              <a:rPr lang="ru-RU" sz="1400" b="1" i="0" u="none" strike="noStrike" cap="none" dirty="0">
                <a:solidFill>
                  <a:srgbClr val="565A5C"/>
                </a:solidFill>
                <a:latin typeface="Arial"/>
                <a:ea typeface="Arial"/>
                <a:cs typeface="Arial"/>
                <a:sym typeface="Arial"/>
              </a:rPr>
              <a:t>(24 месяца);</a:t>
            </a:r>
          </a:p>
          <a:p>
            <a:pPr marL="0" marR="0" lvl="0" indent="0" algn="l" rtl="0">
              <a:spcBef>
                <a:spcPts val="1000"/>
              </a:spcBef>
              <a:spcAft>
                <a:spcPts val="0"/>
              </a:spcAft>
              <a:buClr>
                <a:schemeClr val="accent1"/>
              </a:buClr>
              <a:buSzPct val="25000"/>
              <a:buFont typeface="Arial"/>
              <a:buNone/>
            </a:pPr>
            <a:r>
              <a:rPr lang="ru-RU" sz="1400" b="0" i="0" u="none" strike="noStrike" cap="none" dirty="0">
                <a:solidFill>
                  <a:srgbClr val="565A5C"/>
                </a:solidFill>
                <a:latin typeface="Arial"/>
                <a:ea typeface="Arial"/>
                <a:cs typeface="Arial"/>
                <a:sym typeface="Arial"/>
              </a:rPr>
              <a:t>принятие и направление заявителю одного из следующих решений: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отказе в государственной регистрации полезной модели и выдаче патента на полезную модель;</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 признании заявки отозванной;</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об отзыве заявки;</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 преобразовании заявки в заявку на выдачу патента на изобретение;</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 преобразовании заявки в заявку на выдачу патента на промышленный образец;</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 выдаче дубликата патента  на полезную модель </a:t>
            </a:r>
            <a:r>
              <a:rPr lang="ru-RU" sz="1400" b="1" i="0" u="none" strike="noStrike" cap="none" dirty="0">
                <a:solidFill>
                  <a:srgbClr val="565A5C"/>
                </a:solidFill>
                <a:latin typeface="Arial"/>
                <a:ea typeface="Arial"/>
                <a:cs typeface="Arial"/>
                <a:sym typeface="Arial"/>
              </a:rPr>
              <a:t>(два месяца и три недели). </a:t>
            </a:r>
          </a:p>
          <a:p>
            <a:pPr marL="182880" marR="0" lvl="0" indent="-182880" algn="l" rtl="0">
              <a:spcBef>
                <a:spcPts val="1000"/>
              </a:spcBef>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p:txBody>
      </p:sp>
      <p:sp>
        <p:nvSpPr>
          <p:cNvPr id="242" name="Shape 242"/>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ru-RU" sz="900" b="0">
                <a:solidFill>
                  <a:srgbClr val="565A5C"/>
                </a:solidFill>
                <a:latin typeface="Arial"/>
                <a:ea typeface="Arial"/>
                <a:cs typeface="Arial"/>
                <a:sym typeface="Arial"/>
              </a:rPr>
              <a:t>22/03/2016</a:t>
            </a:r>
          </a:p>
        </p:txBody>
      </p:sp>
    </p:spTree>
    <p:extLst>
      <p:ext uri="{BB962C8B-B14F-4D97-AF65-F5344CB8AC3E}">
        <p14:creationId xmlns:p14="http://schemas.microsoft.com/office/powerpoint/2010/main" val="3693643022"/>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2" name="Схема 1"/>
          <p:cNvGraphicFramePr/>
          <p:nvPr/>
        </p:nvGraphicFramePr>
        <p:xfrm>
          <a:off x="432095" y="344494"/>
          <a:ext cx="8412480" cy="110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8" name="Shape 248"/>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30 сентября 2015 года N 695, дата начала действия: 27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Описаны 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промышленных образцов, и их формы;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Требования к документам заявки на выдачу патента на промышленный образец;</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Состав сведений о выдаче патента на промышленный образец, публикуемых в официальном бюллетене Федеральной службы по интеллектуальной собственности;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Состав сведений, указываемых в форме патента на промышленный образец;</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Форма патента на промышленный образец.</a:t>
            </a:r>
          </a:p>
          <a:p>
            <a:pPr marL="182880" marR="0" lvl="0" indent="-182880" algn="l" rtl="0">
              <a:spcBef>
                <a:spcPts val="1000"/>
              </a:spcBef>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p:txBody>
      </p:sp>
      <p:sp>
        <p:nvSpPr>
          <p:cNvPr id="249" name="Shape 249"/>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58510752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040674700"/>
              </p:ext>
            </p:extLst>
          </p:nvPr>
        </p:nvGraphicFramePr>
        <p:xfrm>
          <a:off x="323528" y="365760"/>
          <a:ext cx="8457372" cy="83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800" dirty="0"/>
              <a:t>допускается преобразование заявки на изобретение как в заявку на полезную модель, так и в заявку на промышленный образец;</a:t>
            </a:r>
          </a:p>
          <a:p>
            <a:pPr>
              <a:defRPr/>
            </a:pPr>
            <a:r>
              <a:rPr lang="ru-RU" sz="1800" dirty="0"/>
              <a:t>преобразование  возможно до публикации сведений о заявке на изобретение, но не позднее даты принятия решения о выдаче патента на изобретение, об отказе в его выдаче или о признании заявки отозванной;</a:t>
            </a:r>
          </a:p>
          <a:p>
            <a:pPr>
              <a:defRPr/>
            </a:pPr>
            <a:r>
              <a:rPr lang="ru-RU" sz="1800" dirty="0"/>
              <a:t>заявка на полезную модель может быть преобразована в заявку на изобретение или в заявку на промышленный образец;</a:t>
            </a:r>
          </a:p>
          <a:p>
            <a:pPr>
              <a:defRPr/>
            </a:pPr>
            <a:r>
              <a:rPr lang="ru-RU" sz="1800" dirty="0"/>
              <a:t>преобразование  возможно до даты принятия решения о выдаче патента или о признании заявки отозванной, а в случае принятия решения об отказе в выдаче патента - до того, как будет исчерпана предусмотренная ГК РФ возможность подачи возражения против этого решения</a:t>
            </a:r>
          </a:p>
          <a:p>
            <a:pPr>
              <a:defRPr/>
            </a:pPr>
            <a:endParaRPr lang="en-US" sz="1800" dirty="0"/>
          </a:p>
        </p:txBody>
      </p:sp>
    </p:spTree>
    <p:extLst>
      <p:ext uri="{BB962C8B-B14F-4D97-AF65-F5344CB8AC3E}">
        <p14:creationId xmlns:p14="http://schemas.microsoft.com/office/powerpoint/2010/main" val="79578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aphicFrame>
        <p:nvGraphicFramePr>
          <p:cNvPr id="2" name="Схема 1"/>
          <p:cNvGraphicFramePr/>
          <p:nvPr/>
        </p:nvGraphicFramePr>
        <p:xfrm>
          <a:off x="395536" y="404664"/>
          <a:ext cx="8385244"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5" name="Shape 255"/>
          <p:cNvSpPr txBox="1">
            <a:spLocks noGrp="1"/>
          </p:cNvSpPr>
          <p:nvPr>
            <p:ph type="body" idx="1"/>
          </p:nvPr>
        </p:nvSpPr>
        <p:spPr>
          <a:xfrm>
            <a:off x="382771" y="1435395"/>
            <a:ext cx="8404093" cy="4736805"/>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400" b="0" i="0" u="none" strike="noStrike" cap="none" dirty="0">
                <a:solidFill>
                  <a:srgbClr val="404344"/>
                </a:solidFill>
                <a:latin typeface="Arial"/>
                <a:ea typeface="Arial"/>
                <a:cs typeface="Arial"/>
                <a:sym typeface="Arial"/>
              </a:rPr>
              <a:t>Минэкономразвития России от 30 сентября 2015 года N 696, дата начала действия: 08 января 2016 г.</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404344"/>
                </a:solidFill>
                <a:latin typeface="Arial"/>
                <a:ea typeface="Arial"/>
                <a:cs typeface="Arial"/>
                <a:sym typeface="Arial"/>
              </a:rPr>
              <a:t>государственная регистрация промышленного образца, выдача патента и публикация сведений о выдаче патента в официально в бюллетене (</a:t>
            </a:r>
            <a:r>
              <a:rPr lang="ru-RU" sz="1400" b="1" i="0" u="none" strike="noStrike" cap="none" dirty="0">
                <a:solidFill>
                  <a:srgbClr val="404344"/>
                </a:solidFill>
                <a:latin typeface="Arial"/>
                <a:ea typeface="Arial"/>
                <a:cs typeface="Arial"/>
                <a:sym typeface="Arial"/>
              </a:rPr>
              <a:t>32 месяца и две недели</a:t>
            </a:r>
            <a:r>
              <a:rPr lang="ru-RU" sz="1400" b="0" i="0" u="none" strike="noStrike" cap="none" dirty="0">
                <a:solidFill>
                  <a:srgbClr val="404344"/>
                </a:solidFill>
                <a:latin typeface="Arial"/>
                <a:ea typeface="Arial"/>
                <a:cs typeface="Arial"/>
                <a:sym typeface="Arial"/>
              </a:rPr>
              <a:t>);</a:t>
            </a:r>
          </a:p>
          <a:p>
            <a:pPr marL="0" marR="0" lvl="0" indent="0" algn="l" rtl="0">
              <a:spcBef>
                <a:spcPts val="1000"/>
              </a:spcBef>
              <a:spcAft>
                <a:spcPts val="0"/>
              </a:spcAft>
              <a:buClr>
                <a:schemeClr val="accent1"/>
              </a:buClr>
              <a:buSzPct val="25000"/>
              <a:buFont typeface="Arial"/>
              <a:buNone/>
            </a:pPr>
            <a:r>
              <a:rPr lang="ru-RU" sz="1400" b="0" i="0" u="none" strike="noStrike" cap="none" dirty="0">
                <a:solidFill>
                  <a:srgbClr val="565A5C"/>
                </a:solidFill>
                <a:latin typeface="Arial"/>
                <a:ea typeface="Arial"/>
                <a:cs typeface="Arial"/>
                <a:sym typeface="Arial"/>
              </a:rPr>
              <a:t>принятие и направление заявителю одного из следующих решений: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отказе в государственной регистрации промышленного образца и выдаче патента на промышленный образец;</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 признании заявки отозванной;</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об отзыве заявки;</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 преобразовании заявки в заявку на выдачу патента на изобретение;</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об удовлетворении заявления заявителя о преобразовании заявки в заявку на выдачу патента на полезную модель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о внесении сведений о выдаче дубликата патента (</a:t>
            </a:r>
            <a:r>
              <a:rPr lang="ru-RU" sz="1400" b="1" i="0" u="none" strike="noStrike" cap="none" dirty="0">
                <a:solidFill>
                  <a:srgbClr val="565A5C"/>
                </a:solidFill>
                <a:latin typeface="Arial"/>
                <a:ea typeface="Arial"/>
                <a:cs typeface="Arial"/>
                <a:sym typeface="Arial"/>
              </a:rPr>
              <a:t>два месяца и три недели</a:t>
            </a:r>
            <a:r>
              <a:rPr lang="ru-RU" sz="1400" b="0" i="0" u="none" strike="noStrike" cap="none" dirty="0">
                <a:solidFill>
                  <a:srgbClr val="565A5C"/>
                </a:solidFill>
                <a:latin typeface="Arial"/>
                <a:ea typeface="Arial"/>
                <a:cs typeface="Arial"/>
                <a:sym typeface="Arial"/>
              </a:rPr>
              <a:t>) в Государственный реестр. </a:t>
            </a: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p:txBody>
      </p:sp>
      <p:sp>
        <p:nvSpPr>
          <p:cNvPr id="256" name="Shape 256"/>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extLst>
      <p:ext uri="{BB962C8B-B14F-4D97-AF65-F5344CB8AC3E}">
        <p14:creationId xmlns:p14="http://schemas.microsoft.com/office/powerpoint/2010/main" val="1660265196"/>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51520" y="365760"/>
          <a:ext cx="8529380" cy="9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1"/>
          </p:nvPr>
        </p:nvSpPr>
        <p:spPr>
          <a:xfrm>
            <a:off x="179512" y="1772816"/>
            <a:ext cx="8412600" cy="4471392"/>
          </a:xfrm>
        </p:spPr>
        <p:txBody>
          <a:bodyPr numCol="2"/>
          <a:lstStyle/>
          <a:p>
            <a:pPr algn="just">
              <a:lnSpc>
                <a:spcPct val="100000"/>
              </a:lnSpc>
            </a:pPr>
            <a:r>
              <a:rPr lang="ru-RU" sz="1400" dirty="0"/>
              <a:t>Правила составления, подачи и рассмотрения документов, являющихся основанием для совершения юридически значимых действий по государственной регистрации изобретений, и их формы;</a:t>
            </a:r>
          </a:p>
          <a:p>
            <a:pPr algn="just">
              <a:lnSpc>
                <a:spcPct val="100000"/>
              </a:lnSpc>
            </a:pPr>
            <a:r>
              <a:rPr lang="ru-RU" sz="1400" dirty="0"/>
              <a:t>Требования к документам заявки на выдачу патента на изобретение»»; </a:t>
            </a:r>
          </a:p>
          <a:p>
            <a:pPr algn="just">
              <a:lnSpc>
                <a:spcPct val="100000"/>
              </a:lnSpc>
            </a:pPr>
            <a:r>
              <a:rPr lang="ru-RU" sz="1400" dirty="0"/>
              <a:t> Состав сведений о заявке на выдачу патента на изобретение, публикуемых в официальном бюллетене Федеральной службы по интеллектуальной собственности;</a:t>
            </a:r>
          </a:p>
          <a:p>
            <a:pPr algn="just">
              <a:lnSpc>
                <a:spcPct val="100000"/>
              </a:lnSpc>
            </a:pPr>
            <a:r>
              <a:rPr lang="ru-RU" sz="1400" dirty="0"/>
              <a:t>Порядок проведения информационного поиска при проведении экспертизы по существу по заявке на выдачу патента на изобретение и представления отчета о нем; </a:t>
            </a:r>
          </a:p>
          <a:p>
            <a:pPr algn="just">
              <a:lnSpc>
                <a:spcPct val="100000"/>
              </a:lnSpc>
              <a:buFont typeface="Arial" panose="020B0604020202020204" pitchFamily="34" charset="0"/>
              <a:buChar char="•"/>
            </a:pPr>
            <a:r>
              <a:rPr lang="ru-RU" sz="1400" dirty="0"/>
              <a:t>Порядок и сроки  информирования заявителя о результатах проведения информационного поиска по заявке на выдачу патента на изобретение и публикации отчета о таком поиске; </a:t>
            </a:r>
          </a:p>
          <a:p>
            <a:pPr algn="just">
              <a:lnSpc>
                <a:spcPct val="100000"/>
              </a:lnSpc>
              <a:buFont typeface="Arial" panose="020B0604020202020204" pitchFamily="34" charset="0"/>
              <a:buChar char="•"/>
            </a:pPr>
            <a:r>
              <a:rPr lang="ru-RU" sz="1400" dirty="0"/>
              <a:t>Порядок и условия и условия проведения информационного поиска по заявке на выдачу патента на изобретение по ходатайству заявителя или третьих лиц и предоставления сведений о его результатах;</a:t>
            </a:r>
          </a:p>
          <a:p>
            <a:pPr algn="just">
              <a:lnSpc>
                <a:spcPct val="100000"/>
              </a:lnSpc>
              <a:buFont typeface="Arial" panose="020B0604020202020204" pitchFamily="34" charset="0"/>
              <a:buChar char="•"/>
            </a:pPr>
            <a:r>
              <a:rPr lang="ru-RU" sz="1400" dirty="0"/>
              <a:t>Состав сведений о </a:t>
            </a:r>
            <a:r>
              <a:rPr lang="ru-RU" sz="1400" dirty="0" err="1"/>
              <a:t>о</a:t>
            </a:r>
            <a:r>
              <a:rPr lang="ru-RU" sz="1400" dirty="0"/>
              <a:t> выдаче патента на изобретение, публикуемых в официальном бюллетене Федеральной службы по интеллектуальной собственности; </a:t>
            </a:r>
          </a:p>
          <a:p>
            <a:pPr algn="just">
              <a:lnSpc>
                <a:spcPct val="100000"/>
              </a:lnSpc>
              <a:buFont typeface="Arial" panose="020B0604020202020204" pitchFamily="34" charset="0"/>
              <a:buChar char="•"/>
            </a:pPr>
            <a:r>
              <a:rPr lang="ru-RU" sz="1400" dirty="0"/>
              <a:t>Состав сведений указываемых в патенте на изобретение; Форма патента на изобретение.	</a:t>
            </a:r>
          </a:p>
        </p:txBody>
      </p:sp>
    </p:spTree>
    <p:extLst>
      <p:ext uri="{BB962C8B-B14F-4D97-AF65-F5344CB8AC3E}">
        <p14:creationId xmlns:p14="http://schemas.microsoft.com/office/powerpoint/2010/main" val="252090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ctrTitle"/>
          </p:nvPr>
        </p:nvSpPr>
        <p:spPr>
          <a:xfrm>
            <a:off x="457200" y="1091595"/>
            <a:ext cx="6876199" cy="1107995"/>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263" name="Shape 263"/>
          <p:cNvSpPr txBox="1">
            <a:spLocks noGrp="1"/>
          </p:cNvSpPr>
          <p:nvPr>
            <p:ph type="subTitle" idx="1"/>
          </p:nvPr>
        </p:nvSpPr>
        <p:spPr>
          <a:xfrm>
            <a:off x="824015" y="2822935"/>
            <a:ext cx="7496100" cy="1212000"/>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2800" b="0" i="0" u="none" strike="noStrike" cap="none">
                <a:solidFill>
                  <a:srgbClr val="FFFFFF"/>
                </a:solidFill>
                <a:latin typeface="Arial"/>
                <a:ea typeface="Arial"/>
                <a:cs typeface="Arial"/>
                <a:sym typeface="Arial"/>
              </a:rPr>
              <a:t>Программы для электронных вычислительных машин, баз данных, топологий интегральных микросхем</a:t>
            </a:r>
            <a:r>
              <a:rPr lang="ru-RU" sz="2800" b="1" i="0" u="none" strike="noStrike" cap="none">
                <a:solidFill>
                  <a:schemeClr val="lt2"/>
                </a:solidFill>
                <a:latin typeface="Arial"/>
                <a:ea typeface="Arial"/>
                <a:cs typeface="Arial"/>
                <a:sym typeface="Arial"/>
              </a:rPr>
              <a:t>  </a:t>
            </a:r>
          </a:p>
        </p:txBody>
      </p:sp>
      <p:sp>
        <p:nvSpPr>
          <p:cNvPr id="264" name="Shape 264"/>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65" name="Shape 265"/>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753736700"/>
              </p:ext>
            </p:extLst>
          </p:nvPr>
        </p:nvGraphicFramePr>
        <p:xfrm>
          <a:off x="323528" y="365760"/>
          <a:ext cx="8457252" cy="111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1" name="Shape 271"/>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от 28 августа 2015 года N 611</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Дата начала действия: 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Представлен исчерпывающий перечень документов, необходимых представить в Роспатент;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Исчерпывающий перечень оснований для отказа в приеме документов, необходимых для предоставления государственной услуги;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Исчерпывающий перечень оснований для приостановления или отказа в предоставлении государственной услуги;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Срок и порядок регистрации запроса о предоставлении государственной услуги, в том числе в электронной форме;</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Порядок обжалования решений, действия и бездействия;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Новые бланки, в том числе и связанные с персональными данными;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исполнения </a:t>
            </a:r>
            <a:r>
              <a:rPr lang="ru-RU" sz="1600" b="1" i="0" u="none" strike="noStrike" cap="none" dirty="0">
                <a:solidFill>
                  <a:srgbClr val="565A5C"/>
                </a:solidFill>
                <a:latin typeface="Arial"/>
                <a:ea typeface="Arial"/>
                <a:cs typeface="Arial"/>
                <a:sym typeface="Arial"/>
              </a:rPr>
              <a:t>45 рабочих дней</a:t>
            </a:r>
            <a:r>
              <a:rPr lang="ru-RU" sz="1600" b="0" i="0" u="none" strike="noStrike" cap="none" dirty="0">
                <a:solidFill>
                  <a:srgbClr val="565A5C"/>
                </a:solidFill>
                <a:latin typeface="Arial"/>
                <a:ea typeface="Arial"/>
                <a:cs typeface="Arial"/>
                <a:sym typeface="Arial"/>
              </a:rPr>
              <a:t>. </a:t>
            </a:r>
          </a:p>
          <a:p>
            <a:pPr marL="182880" marR="0" lvl="0" indent="-182880" algn="l" rtl="0">
              <a:spcBef>
                <a:spcPts val="1000"/>
              </a:spcBef>
              <a:spcAft>
                <a:spcPts val="0"/>
              </a:spcAft>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p:txBody>
      </p:sp>
      <p:sp>
        <p:nvSpPr>
          <p:cNvPr id="272" name="Shape 272"/>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542749457"/>
              </p:ext>
            </p:extLst>
          </p:nvPr>
        </p:nvGraphicFramePr>
        <p:xfrm>
          <a:off x="395536" y="332656"/>
          <a:ext cx="8412480" cy="1231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8" name="Shape 278"/>
          <p:cNvSpPr txBox="1">
            <a:spLocks noGrp="1"/>
          </p:cNvSpPr>
          <p:nvPr>
            <p:ph type="body" idx="1"/>
          </p:nvPr>
        </p:nvSpPr>
        <p:spPr>
          <a:xfrm>
            <a:off x="457200" y="1743740"/>
            <a:ext cx="8329665" cy="4428459"/>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30 сентября 2015 года N 699, дата начала действия: 08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Правила оформления заявки на государственную регистрацию топологии интегральной микросхемы;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Правила составления документов, являющихся основанием для осуществления юридически значимых действий по государственной регистрации топологии интегральной микросхемы, и их формы;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Порядок государственной регистрации топологии интегральной микросхемы;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Перечень сведений о зарегистрированной топологии интегральной микросхемы, публикуемых в официальном бюллетене Федеральной службы по интеллектуальной собственности;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Перечень сведений, указываемых в свидетельстве о государственной регистрации топологии интегральной микросхемы;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Форма свидетельства о государственной регистрации топологии интегральной микросхемы.</a:t>
            </a:r>
          </a:p>
          <a:p>
            <a:pPr marL="182880" marR="0" lvl="0" indent="-182880" algn="l" rtl="0">
              <a:spcBef>
                <a:spcPts val="1000"/>
              </a:spcBef>
              <a:spcAft>
                <a:spcPts val="0"/>
              </a:spcAft>
              <a:buClr>
                <a:schemeClr val="accent1"/>
              </a:buClr>
              <a:buSzPct val="100000"/>
              <a:buFont typeface="Arial"/>
              <a:buNone/>
            </a:pPr>
            <a:endParaRPr sz="1400" b="0" i="0" u="none" strike="noStrike" cap="none">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400" b="0" i="0" u="none" strike="noStrike" cap="none">
              <a:solidFill>
                <a:srgbClr val="565A5C"/>
              </a:solidFill>
              <a:latin typeface="Arial"/>
              <a:ea typeface="Arial"/>
              <a:cs typeface="Arial"/>
              <a:sym typeface="Arial"/>
            </a:endParaRPr>
          </a:p>
        </p:txBody>
      </p:sp>
      <p:sp>
        <p:nvSpPr>
          <p:cNvPr id="279" name="Shape 279"/>
          <p:cNvSpPr txBox="1">
            <a:spLocks noGrp="1"/>
          </p:cNvSpPr>
          <p:nvPr>
            <p:ph type="dt" idx="10"/>
          </p:nvPr>
        </p:nvSpPr>
        <p:spPr>
          <a:xfrm>
            <a:off x="107504" y="6525344"/>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54406193"/>
              </p:ext>
            </p:extLst>
          </p:nvPr>
        </p:nvGraphicFramePr>
        <p:xfrm>
          <a:off x="251520" y="365760"/>
          <a:ext cx="8422933" cy="111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5" name="Shape 285"/>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30 сентября 2015 года N 700, дата начала действия: 08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Государственная регистрация Топологии, выдача свидетельства и публикация сведений о выдаче свидетельства в официально в бюллетене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Принятие и направление заявителю одного из следующих решений: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Регистрация Топологии и выдача свидетельства;</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отказе в государственной регистрации Топологии и выдаче свидетельства на  Топологию с перечислением оснований для отказа в регистрации;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выдаче дубликата патента  на Топологию;</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Об отказе в выдаче патента  на Топологию;</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 принятии заявления об отзыве заявки;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предоставления услуги </a:t>
            </a:r>
            <a:r>
              <a:rPr lang="ru-RU" sz="1600" b="1" i="0" u="none" strike="noStrike" cap="none" dirty="0">
                <a:solidFill>
                  <a:srgbClr val="565A5C"/>
                </a:solidFill>
                <a:latin typeface="Arial"/>
                <a:ea typeface="Arial"/>
                <a:cs typeface="Arial"/>
                <a:sym typeface="Arial"/>
              </a:rPr>
              <a:t>шестьдесят два рабочих дня</a:t>
            </a:r>
            <a:r>
              <a:rPr lang="ru-RU" sz="1600" b="0" i="0" u="none" strike="noStrike" cap="none" dirty="0">
                <a:solidFill>
                  <a:srgbClr val="565A5C"/>
                </a:solidFill>
                <a:latin typeface="Arial"/>
                <a:ea typeface="Arial"/>
                <a:cs typeface="Arial"/>
                <a:sym typeface="Arial"/>
              </a:rPr>
              <a:t>. </a:t>
            </a:r>
          </a:p>
          <a:p>
            <a:pPr marL="182880" marR="0" lvl="0" indent="-182880" algn="l" rtl="0">
              <a:spcBef>
                <a:spcPts val="1000"/>
              </a:spcBef>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p:txBody>
      </p:sp>
      <p:sp>
        <p:nvSpPr>
          <p:cNvPr id="286" name="Shape 286"/>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83242143"/>
              </p:ext>
            </p:extLst>
          </p:nvPr>
        </p:nvGraphicFramePr>
        <p:xfrm>
          <a:off x="323528" y="365760"/>
          <a:ext cx="8457252" cy="111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2" name="Shape 292"/>
          <p:cNvSpPr txBox="1">
            <a:spLocks noGrp="1"/>
          </p:cNvSpPr>
          <p:nvPr>
            <p:ph type="body" idx="1"/>
          </p:nvPr>
        </p:nvSpPr>
        <p:spPr>
          <a:xfrm>
            <a:off x="323528" y="1600200"/>
            <a:ext cx="8463338" cy="470912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от 28 августа 2015 года N 611</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Дата начала действия: 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Представлен исчерпывающий перечень документов, необходимых представить в Роспатент;</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Исчерпывающий перечень оснований для отказа в приеме документов, необходимых для предоставления государственной услуги;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Исчерпывающий перечень оснований для приостановления или отказа в предоставлении государственной услуги;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Срок и порядок регистрации запроса о предоставлении государственной услуги, в том числе в электронной форме;</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Порядок обжалования решений, действия и бездействия;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Новые бланки, в том числе и связанные с персональными данными;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исполнения </a:t>
            </a:r>
            <a:r>
              <a:rPr lang="ru-RU" sz="1600" b="1" i="0" u="none" strike="noStrike" cap="none" dirty="0">
                <a:solidFill>
                  <a:srgbClr val="565A5C"/>
                </a:solidFill>
                <a:latin typeface="Arial"/>
                <a:ea typeface="Arial"/>
                <a:cs typeface="Arial"/>
                <a:sym typeface="Arial"/>
              </a:rPr>
              <a:t>45 рабочих дней</a:t>
            </a:r>
            <a:r>
              <a:rPr lang="ru-RU" sz="1600" b="0" i="0" u="none" strike="noStrike" cap="none" dirty="0">
                <a:solidFill>
                  <a:srgbClr val="565A5C"/>
                </a:solidFill>
                <a:latin typeface="Arial"/>
                <a:ea typeface="Arial"/>
                <a:cs typeface="Arial"/>
                <a:sym typeface="Arial"/>
              </a:rPr>
              <a:t>. </a:t>
            </a:r>
          </a:p>
          <a:p>
            <a:pPr marL="182880" marR="0" lvl="0" indent="-182880" algn="l" rtl="0">
              <a:spcBef>
                <a:spcPts val="1000"/>
              </a:spcBef>
              <a:spcAft>
                <a:spcPts val="0"/>
              </a:spcAft>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2000" b="0" i="0" u="none" strike="noStrike" cap="none" dirty="0">
              <a:solidFill>
                <a:srgbClr val="565A5C"/>
              </a:solidFill>
              <a:latin typeface="Arial"/>
              <a:ea typeface="Arial"/>
              <a:cs typeface="Arial"/>
              <a:sym typeface="Arial"/>
            </a:endParaRPr>
          </a:p>
        </p:txBody>
      </p:sp>
      <p:sp>
        <p:nvSpPr>
          <p:cNvPr id="293" name="Shape 293"/>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39714274"/>
              </p:ext>
            </p:extLst>
          </p:nvPr>
        </p:nvGraphicFramePr>
        <p:xfrm>
          <a:off x="107504" y="404664"/>
          <a:ext cx="8693181"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1"/>
          </p:nvPr>
        </p:nvSpPr>
        <p:spPr/>
        <p:txBody>
          <a:bodyPr/>
          <a:lstStyle/>
          <a:p>
            <a:endParaRPr lang="ru-RU" sz="1600" dirty="0"/>
          </a:p>
          <a:p>
            <a:r>
              <a:rPr lang="ru-RU" sz="1400" dirty="0"/>
              <a:t>Приказ </a:t>
            </a:r>
            <a:r>
              <a:rPr lang="ru-RU" sz="1400" dirty="0" err="1"/>
              <a:t>Минэкомразвития</a:t>
            </a:r>
            <a:r>
              <a:rPr lang="ru-RU" sz="1400" dirty="0"/>
              <a:t> России от 05.04.2016 года №210;</a:t>
            </a:r>
          </a:p>
          <a:p>
            <a:r>
              <a:rPr lang="ru-RU" sz="1400" dirty="0"/>
              <a:t>Вступил в силу с 18.07. 2016;</a:t>
            </a:r>
          </a:p>
          <a:p>
            <a:pPr algn="just"/>
            <a:r>
              <a:rPr lang="ru-RU" sz="1400" dirty="0"/>
              <a:t>Срок предоставления государственной услуги в части государственной регистрации программы для ЭВМ или базы данных и выдачи свидетельства составляет шестьдесят два рабочих дня с даты приема заявки;</a:t>
            </a:r>
          </a:p>
          <a:p>
            <a:pPr algn="just"/>
            <a:r>
              <a:rPr lang="ru-RU" sz="1400" dirty="0"/>
              <a:t>Срок выдачи (направления) свидетельства не превышает пяти рабочих дней с даты внесения программы для ЭВМ или базы данных в соответствующий Реестр.</a:t>
            </a:r>
          </a:p>
          <a:p>
            <a:pPr algn="just"/>
            <a:r>
              <a:rPr lang="ru-RU" sz="1400" dirty="0"/>
              <a:t>Срок выдачи (направления) дубликата свидетельства не превышает пяти рабочих дней с даты внесения сведений о выдаче дубликата свидетельства в соответствующий Реестр.</a:t>
            </a:r>
          </a:p>
          <a:p>
            <a:endParaRPr lang="ru-RU" sz="1600" dirty="0"/>
          </a:p>
          <a:p>
            <a:endParaRPr lang="ru-RU" sz="1600" dirty="0"/>
          </a:p>
          <a:p>
            <a:endParaRPr lang="ru-RU" sz="1600" dirty="0"/>
          </a:p>
        </p:txBody>
      </p:sp>
    </p:spTree>
    <p:extLst>
      <p:ext uri="{BB962C8B-B14F-4D97-AF65-F5344CB8AC3E}">
        <p14:creationId xmlns:p14="http://schemas.microsoft.com/office/powerpoint/2010/main" val="1886872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379828989"/>
              </p:ext>
            </p:extLst>
          </p:nvPr>
        </p:nvGraphicFramePr>
        <p:xfrm>
          <a:off x="251520" y="365760"/>
          <a:ext cx="8529380" cy="9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1"/>
          </p:nvPr>
        </p:nvSpPr>
        <p:spPr>
          <a:xfrm>
            <a:off x="323528" y="1772816"/>
            <a:ext cx="8268584" cy="4896544"/>
          </a:xfrm>
        </p:spPr>
        <p:txBody>
          <a:bodyPr numCol="2"/>
          <a:lstStyle/>
          <a:p>
            <a:pPr algn="just">
              <a:lnSpc>
                <a:spcPct val="100000"/>
              </a:lnSpc>
            </a:pPr>
            <a:r>
              <a:rPr lang="ru-RU" sz="1400" dirty="0"/>
              <a:t>Правила оформления заявки на государственную регистрацию программы для электронных вычислительных машин или базы данных;</a:t>
            </a:r>
          </a:p>
          <a:p>
            <a:pPr algn="just">
              <a:lnSpc>
                <a:spcPct val="100000"/>
              </a:lnSpc>
            </a:pPr>
            <a:r>
              <a:rPr lang="ru-RU" sz="1400" dirty="0"/>
              <a:t>Правила составления документов, являющихся основанием для осуществления юридически значимых действий по государственной регистрации программы для электронных вычислительных машин или базы данных, и их формы; </a:t>
            </a:r>
          </a:p>
          <a:p>
            <a:pPr algn="just">
              <a:lnSpc>
                <a:spcPct val="100000"/>
              </a:lnSpc>
            </a:pPr>
            <a:r>
              <a:rPr lang="ru-RU" sz="1400" dirty="0"/>
              <a:t> Порядок государственной регистрации программы для электронных вычислительных машин и базы данных;</a:t>
            </a:r>
          </a:p>
          <a:p>
            <a:pPr algn="just">
              <a:lnSpc>
                <a:spcPct val="100000"/>
              </a:lnSpc>
            </a:pPr>
            <a:r>
              <a:rPr lang="ru-RU" sz="1400" dirty="0"/>
              <a:t>Перечень о зарегистрированной программе для электронных вычислительных машин или базе данных, публикуемых в официальном бюллетене Роспатента; </a:t>
            </a:r>
          </a:p>
          <a:p>
            <a:pPr algn="just">
              <a:lnSpc>
                <a:spcPct val="100000"/>
              </a:lnSpc>
              <a:buFont typeface="Arial" panose="020B0604020202020204" pitchFamily="34" charset="0"/>
              <a:buChar char="•"/>
            </a:pPr>
            <a:r>
              <a:rPr lang="ru-RU" sz="1400" dirty="0"/>
              <a:t>Перечень сведений, указываемых в свидетельстве о государственной регистрации программы для электронных вычислительных машин или базы данных; </a:t>
            </a:r>
          </a:p>
          <a:p>
            <a:pPr algn="just">
              <a:lnSpc>
                <a:spcPct val="100000"/>
              </a:lnSpc>
              <a:buFont typeface="Arial" panose="020B0604020202020204" pitchFamily="34" charset="0"/>
              <a:buChar char="•"/>
            </a:pPr>
            <a:r>
              <a:rPr lang="ru-RU" sz="1400" dirty="0"/>
              <a:t>Форма свидетельства о государственной регистрации программы для электронных вычислительных машин;</a:t>
            </a:r>
          </a:p>
          <a:p>
            <a:pPr algn="just">
              <a:lnSpc>
                <a:spcPct val="100000"/>
              </a:lnSpc>
              <a:buFont typeface="Arial" panose="020B0604020202020204" pitchFamily="34" charset="0"/>
              <a:buChar char="•"/>
            </a:pPr>
            <a:r>
              <a:rPr lang="ru-RU" sz="1400" dirty="0"/>
              <a:t>Форма свидетельства о государственной регистрации базы данных; </a:t>
            </a:r>
          </a:p>
        </p:txBody>
      </p:sp>
    </p:spTree>
    <p:extLst>
      <p:ext uri="{BB962C8B-B14F-4D97-AF65-F5344CB8AC3E}">
        <p14:creationId xmlns:p14="http://schemas.microsoft.com/office/powerpoint/2010/main" val="3399604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ctrTitle"/>
          </p:nvPr>
        </p:nvSpPr>
        <p:spPr>
          <a:xfrm>
            <a:off x="501800" y="1113895"/>
            <a:ext cx="6876300" cy="1107900"/>
          </a:xfrm>
          <a:prstGeom prst="rect">
            <a:avLst/>
          </a:prstGeom>
          <a:noFill/>
          <a:ln>
            <a:noFill/>
          </a:ln>
        </p:spPr>
        <p:txBody>
          <a:bodyPr lIns="0" tIns="0" rIns="0" bIns="0" anchor="b" anchorCtr="0">
            <a:noAutofit/>
          </a:bodyPr>
          <a:lstStyle/>
          <a:p>
            <a:pPr marL="0" marR="0" lvl="0" indent="0" algn="l" rtl="0">
              <a:lnSpc>
                <a:spcPct val="100000"/>
              </a:lnSpc>
              <a:spcBef>
                <a:spcPts val="0"/>
              </a:spcBef>
              <a:buClr>
                <a:schemeClr val="lt2"/>
              </a:buClr>
              <a:buSzPct val="25000"/>
              <a:buFont typeface="Arial"/>
              <a:buNone/>
            </a:pPr>
            <a:br>
              <a:rPr lang="ru-RU" sz="3600" b="1" i="0" u="none" strike="noStrike" cap="none">
                <a:solidFill>
                  <a:schemeClr val="lt2"/>
                </a:solidFill>
                <a:latin typeface="Arial"/>
                <a:ea typeface="Arial"/>
                <a:cs typeface="Arial"/>
                <a:sym typeface="Arial"/>
              </a:rPr>
            </a:br>
            <a:endParaRPr lang="ru-RU" sz="3600" b="1" i="0" u="none" strike="noStrike" cap="none">
              <a:solidFill>
                <a:schemeClr val="lt2"/>
              </a:solidFill>
              <a:latin typeface="Arial"/>
              <a:ea typeface="Arial"/>
              <a:cs typeface="Arial"/>
              <a:sym typeface="Arial"/>
            </a:endParaRPr>
          </a:p>
        </p:txBody>
      </p:sp>
      <p:sp>
        <p:nvSpPr>
          <p:cNvPr id="300" name="Shape 300"/>
          <p:cNvSpPr txBox="1">
            <a:spLocks noGrp="1"/>
          </p:cNvSpPr>
          <p:nvPr>
            <p:ph type="subTitle" idx="1"/>
          </p:nvPr>
        </p:nvSpPr>
        <p:spPr>
          <a:xfrm>
            <a:off x="823940" y="2822998"/>
            <a:ext cx="7496100" cy="1212000"/>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accent1"/>
              </a:buClr>
              <a:buSzPct val="25000"/>
              <a:buFont typeface="Arial"/>
              <a:buNone/>
            </a:pPr>
            <a:r>
              <a:rPr lang="ru-RU" sz="3200" b="1" i="0" u="none" strike="noStrike" cap="none">
                <a:solidFill>
                  <a:srgbClr val="FFFFFF"/>
                </a:solidFill>
                <a:latin typeface="Arial"/>
                <a:ea typeface="Arial"/>
                <a:cs typeface="Arial"/>
                <a:sym typeface="Arial"/>
              </a:rPr>
              <a:t>   Переход права, открытые лицензии, прекращение действий охранных документов и прочие действия</a:t>
            </a:r>
          </a:p>
        </p:txBody>
      </p:sp>
      <p:sp>
        <p:nvSpPr>
          <p:cNvPr id="301" name="Shape 301"/>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302" name="Shape 302"/>
          <p:cNvSpPr/>
          <p:nvPr/>
        </p:nvSpPr>
        <p:spPr>
          <a:xfrm>
            <a:off x="6997692" y="585400"/>
            <a:ext cx="730263" cy="276998"/>
          </a:xfrm>
          <a:prstGeom prst="rect">
            <a:avLst/>
          </a:prstGeom>
          <a:noFill/>
          <a:ln>
            <a:noFill/>
          </a:ln>
        </p:spPr>
        <p:txBody>
          <a:bodyPr lIns="91425" tIns="45700" rIns="91425" bIns="45700" anchor="ctr" anchorCtr="0">
            <a:noAutofit/>
          </a:bodyPr>
          <a:lstStyle/>
          <a:p>
            <a:pPr marL="0" marR="0" lvl="0" indent="444500" algn="ctr" rtl="0">
              <a:lnSpc>
                <a:spcPct val="100000"/>
              </a:lnSpc>
              <a:spcBef>
                <a:spcPts val="0"/>
              </a:spcBef>
              <a:spcAft>
                <a:spcPts val="0"/>
              </a:spcAft>
              <a:buClr>
                <a:schemeClr val="dk1"/>
              </a:buClr>
              <a:buSzPct val="25000"/>
              <a:buFont typeface="Times New Roman"/>
              <a:buNone/>
            </a:pPr>
            <a:r>
              <a:rPr lang="ru-RU" sz="1200" b="1" i="0" u="none" strike="noStrike" cap="none">
                <a:solidFill>
                  <a:schemeClr val="dk1"/>
                </a:solidFill>
                <a:latin typeface="Times New Roman"/>
                <a:ea typeface="Times New Roman"/>
                <a:cs typeface="Times New Roman"/>
                <a:sym typeface="Times New Roman"/>
              </a:rPr>
              <a:t>г.</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41843992"/>
              </p:ext>
            </p:extLst>
          </p:nvPr>
        </p:nvGraphicFramePr>
        <p:xfrm>
          <a:off x="395536" y="365760"/>
          <a:ext cx="8385364" cy="9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defRPr/>
            </a:pPr>
            <a:r>
              <a:rPr lang="ru-RU" sz="1800" dirty="0"/>
              <a:t>В статью 1398 ГК РФ вносятся изменения, предусматривающие возможность преобразования патента на изобретение в патент на полезную модель на этапе оспаривания патента на изобретение, если оспариваемое техническое решение соответствует условиям патентоспособности полезной модели;</a:t>
            </a:r>
          </a:p>
          <a:p>
            <a:pPr>
              <a:defRPr/>
            </a:pPr>
            <a:r>
              <a:rPr lang="ru-RU" sz="1800" dirty="0"/>
              <a:t> Эта новелла существенно расширяет права патентообладателей, в то же время новая редакция указанной статьи расширяет также права третьих лиц, поскольку позволяет заинтересованному лицу оспорить патент и по истечении срока его действия.</a:t>
            </a:r>
            <a:endParaRPr lang="en-US" sz="1800" dirty="0"/>
          </a:p>
        </p:txBody>
      </p:sp>
    </p:spTree>
    <p:extLst>
      <p:ext uri="{BB962C8B-B14F-4D97-AF65-F5344CB8AC3E}">
        <p14:creationId xmlns:p14="http://schemas.microsoft.com/office/powerpoint/2010/main" val="320350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45757989"/>
              </p:ext>
            </p:extLst>
          </p:nvPr>
        </p:nvGraphicFramePr>
        <p:xfrm>
          <a:off x="323528" y="365760"/>
          <a:ext cx="8457252" cy="126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8" name="Shape 308"/>
          <p:cNvSpPr txBox="1">
            <a:spLocks noGrp="1"/>
          </p:cNvSpPr>
          <p:nvPr>
            <p:ph type="body" idx="1"/>
          </p:nvPr>
        </p:nvSpPr>
        <p:spPr>
          <a:xfrm>
            <a:off x="374386" y="1600200"/>
            <a:ext cx="8412480" cy="457200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6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12 августа 2015 года № 552, дата начала действия: 10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Заявление правообладателя о предоставлении любому лицу права использования изобретения, полезной модели или промышленного образца подается при оплате  пошлины;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Ходатайство об отзыве заявления об открытой лицензии подается по истечению двух лет со дня публикации сведений об открытой лицензии в случае, если никто не воспользовался возможностью получения прав по открытой лицензии;</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исполнения услуги </a:t>
            </a:r>
            <a:r>
              <a:rPr lang="ru-RU" sz="1600" b="1" i="0" u="none" strike="noStrike" cap="none" dirty="0">
                <a:solidFill>
                  <a:srgbClr val="565A5C"/>
                </a:solidFill>
                <a:latin typeface="Arial"/>
                <a:ea typeface="Arial"/>
                <a:cs typeface="Arial"/>
                <a:sym typeface="Arial"/>
              </a:rPr>
              <a:t>60 дней.</a:t>
            </a: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p:txBody>
      </p:sp>
      <p:sp>
        <p:nvSpPr>
          <p:cNvPr id="309" name="Shape 309"/>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404172470"/>
              </p:ext>
            </p:extLst>
          </p:nvPr>
        </p:nvGraphicFramePr>
        <p:xfrm>
          <a:off x="323528" y="365760"/>
          <a:ext cx="8457252" cy="111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5" name="Shape 315"/>
          <p:cNvSpPr txBox="1">
            <a:spLocks noGrp="1"/>
          </p:cNvSpPr>
          <p:nvPr>
            <p:ph type="body" idx="1"/>
          </p:nvPr>
        </p:nvSpPr>
        <p:spPr>
          <a:xfrm>
            <a:off x="382770" y="1467294"/>
            <a:ext cx="8340298" cy="4237074"/>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endParaRPr lang="ru-RU" sz="1600" b="0" i="0" u="none" strike="noStrike" cap="none" dirty="0">
              <a:solidFill>
                <a:srgbClr val="565A5C"/>
              </a:solidFill>
              <a:latin typeface="Arial"/>
              <a:ea typeface="Arial"/>
              <a:cs typeface="Arial"/>
              <a:sym typeface="Arial"/>
            </a:endParaRPr>
          </a:p>
          <a:p>
            <a:pPr marL="182880" marR="0" lvl="0" indent="-182880" algn="l" rtl="0">
              <a:spcBef>
                <a:spcPts val="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Приказ Минэкономразвития России от 30 сентября 2015 года N 707, дата начала действия: 08 января 2016 г.</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Заявление подается лицом в пользу которого переходит право на РИД без договора ( универсальное правопреемство и  при обращении взыскания имущества);</a:t>
            </a:r>
          </a:p>
          <a:p>
            <a:pPr marL="0" marR="0" lvl="0" indent="0" algn="l" rtl="0">
              <a:spcBef>
                <a:spcPts val="1000"/>
              </a:spcBef>
              <a:spcAft>
                <a:spcPts val="0"/>
              </a:spcAft>
              <a:buClr>
                <a:schemeClr val="accent1"/>
              </a:buClr>
              <a:buSzPct val="25000"/>
              <a:buFont typeface="Arial"/>
              <a:buNone/>
            </a:pPr>
            <a:r>
              <a:rPr lang="ru-RU" sz="1600" b="0" i="0" u="none" strike="noStrike" cap="none" dirty="0">
                <a:solidFill>
                  <a:srgbClr val="565A5C"/>
                </a:solidFill>
                <a:latin typeface="Arial"/>
                <a:ea typeface="Arial"/>
                <a:cs typeface="Arial"/>
                <a:sym typeface="Arial"/>
              </a:rPr>
              <a:t>Результат услуги: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Регистрация перехода  исключительного права;</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Отказ в государственной регистрации перехода права;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Удовлетворение об отзыве заявления, </a:t>
            </a:r>
          </a:p>
          <a:p>
            <a:pPr marL="182880" marR="0" lvl="0" indent="-182880" algn="l" rtl="0">
              <a:spcBef>
                <a:spcPts val="1000"/>
              </a:spcBef>
              <a:spcAft>
                <a:spcPts val="0"/>
              </a:spcAft>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Срок предоставления услуги </a:t>
            </a:r>
            <a:r>
              <a:rPr lang="ru-RU" sz="1600" b="1" i="0" u="none" strike="noStrike" cap="none" dirty="0">
                <a:solidFill>
                  <a:srgbClr val="565A5C"/>
                </a:solidFill>
                <a:latin typeface="Arial"/>
                <a:ea typeface="Arial"/>
                <a:cs typeface="Arial"/>
                <a:sym typeface="Arial"/>
              </a:rPr>
              <a:t>68 рабочих дней</a:t>
            </a:r>
            <a:r>
              <a:rPr lang="ru-RU" sz="1600" b="0" i="0" u="none" strike="noStrike" cap="none" dirty="0">
                <a:solidFill>
                  <a:srgbClr val="565A5C"/>
                </a:solidFill>
                <a:latin typeface="Arial"/>
                <a:ea typeface="Arial"/>
                <a:cs typeface="Arial"/>
                <a:sym typeface="Arial"/>
              </a:rPr>
              <a:t>.</a:t>
            </a: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p:txBody>
      </p:sp>
      <p:sp>
        <p:nvSpPr>
          <p:cNvPr id="316" name="Shape 316"/>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839831464"/>
              </p:ext>
            </p:extLst>
          </p:nvPr>
        </p:nvGraphicFramePr>
        <p:xfrm>
          <a:off x="323528" y="355128"/>
          <a:ext cx="8446618" cy="199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2" name="Shape 322"/>
          <p:cNvSpPr txBox="1">
            <a:spLocks noGrp="1"/>
          </p:cNvSpPr>
          <p:nvPr>
            <p:ph type="body" idx="1"/>
          </p:nvPr>
        </p:nvSpPr>
        <p:spPr>
          <a:xfrm>
            <a:off x="457200" y="2371058"/>
            <a:ext cx="8319034" cy="3705447"/>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28 сентября 2015 г. № 693, дата начала действия 18 декабря 2015 г.</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Государственная услуга:</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Прием Заявления;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 Проверка уплаты пошлины;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 Проверка соответствия Документов требованиям, необходимым для удовлетворения Заявления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Рассмотрение ответа правообладателя (его правопреемника) на уведомление о поступлении Заявления;</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Внесение Сведений в соответствующий Государственный реестр или Перечень.</a:t>
            </a:r>
          </a:p>
        </p:txBody>
      </p:sp>
      <p:sp>
        <p:nvSpPr>
          <p:cNvPr id="323" name="Shape 323"/>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69789883"/>
              </p:ext>
            </p:extLst>
          </p:nvPr>
        </p:nvGraphicFramePr>
        <p:xfrm>
          <a:off x="251520" y="339256"/>
          <a:ext cx="8462998" cy="136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9" name="Shape 329"/>
          <p:cNvSpPr txBox="1">
            <a:spLocks noGrp="1"/>
          </p:cNvSpPr>
          <p:nvPr>
            <p:ph type="body" idx="1"/>
          </p:nvPr>
        </p:nvSpPr>
        <p:spPr>
          <a:xfrm>
            <a:off x="371061" y="1709530"/>
            <a:ext cx="8415804" cy="4462670"/>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Приказ Минэкономразвития России от 27 августа 2015 г. № 603, дата начала действия 10 ноября 2015 г.</a:t>
            </a:r>
          </a:p>
          <a:p>
            <a:pPr marL="0" marR="0" lvl="0" indent="0" algn="l" rtl="0">
              <a:spcBef>
                <a:spcPts val="1000"/>
              </a:spcBef>
              <a:spcAft>
                <a:spcPts val="0"/>
              </a:spcAft>
              <a:buClr>
                <a:schemeClr val="accent1"/>
              </a:buClr>
              <a:buSzPct val="25000"/>
              <a:buFont typeface="Arial"/>
              <a:buNone/>
            </a:pPr>
            <a:r>
              <a:rPr lang="ru-RU" sz="1600" b="0" i="0" u="none" strike="noStrike" cap="none">
                <a:solidFill>
                  <a:srgbClr val="565A5C"/>
                </a:solidFill>
                <a:latin typeface="Arial"/>
                <a:ea typeface="Arial"/>
                <a:cs typeface="Arial"/>
                <a:sym typeface="Arial"/>
              </a:rPr>
              <a:t>Государственная услуга:</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Прием Заявления, если заявителей несколько, то они выступают вместе в качестве заявителей;</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 Проверка уплаты пошлины;</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 Проверка соответствия Документов требованиям, необходимым для удовлетворения Заявления;</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Вынесение решения об удовлетворении Заявления и внесние сведений в соответствующий Государственный реестр;</a:t>
            </a:r>
          </a:p>
          <a:p>
            <a:pPr marL="182880" marR="0" lvl="0" indent="-182880" algn="l" rtl="0">
              <a:spcBef>
                <a:spcPts val="1000"/>
              </a:spcBef>
              <a:spcAft>
                <a:spcPts val="0"/>
              </a:spcAft>
              <a:buClr>
                <a:schemeClr val="accent1"/>
              </a:buClr>
              <a:buSzPct val="100000"/>
              <a:buFont typeface="Arial"/>
              <a:buChar char="•"/>
            </a:pPr>
            <a:r>
              <a:rPr lang="ru-RU" sz="1600" b="0" i="0" u="none" strike="noStrike" cap="none">
                <a:solidFill>
                  <a:srgbClr val="565A5C"/>
                </a:solidFill>
                <a:latin typeface="Arial"/>
                <a:ea typeface="Arial"/>
                <a:cs typeface="Arial"/>
                <a:sym typeface="Arial"/>
              </a:rPr>
              <a:t> Решение об отказе в удовлетворении Заявления и направление заявителю уведомления об отказе в удовлетворении Заявления;</a:t>
            </a:r>
          </a:p>
          <a:p>
            <a:pPr marL="182880" marR="0" lvl="0" indent="-182880" algn="l" rtl="0">
              <a:spcBef>
                <a:spcPts val="1000"/>
              </a:spcBef>
              <a:buClr>
                <a:schemeClr val="accent1"/>
              </a:buClr>
              <a:buSzPct val="100000"/>
              <a:buFont typeface="Arial"/>
              <a:buChar char="•"/>
            </a:pPr>
            <a:r>
              <a:rPr lang="ru-RU" sz="1600" b="0" i="0" u="none" strike="noStrike" cap="none">
                <a:solidFill>
                  <a:srgbClr val="565A5C"/>
                </a:solidFill>
                <a:latin typeface="Arial"/>
                <a:ea typeface="Arial"/>
                <a:cs typeface="Arial"/>
                <a:sym typeface="Arial"/>
              </a:rPr>
              <a:t>Максимальный срок предоставления услуги </a:t>
            </a:r>
            <a:r>
              <a:rPr lang="ru-RU" sz="1600" b="1" i="0" u="none" strike="noStrike" cap="none">
                <a:solidFill>
                  <a:srgbClr val="565A5C"/>
                </a:solidFill>
                <a:latin typeface="Arial"/>
                <a:ea typeface="Arial"/>
                <a:cs typeface="Arial"/>
                <a:sym typeface="Arial"/>
              </a:rPr>
              <a:t>шестьдесят рабочих дней </a:t>
            </a:r>
            <a:r>
              <a:rPr lang="ru-RU" sz="1600" b="0" i="0" u="none" strike="noStrike" cap="none">
                <a:solidFill>
                  <a:srgbClr val="565A5C"/>
                </a:solidFill>
                <a:latin typeface="Arial"/>
                <a:ea typeface="Arial"/>
                <a:cs typeface="Arial"/>
                <a:sym typeface="Arial"/>
              </a:rPr>
              <a:t>со дня поступления Заявления в Роспатент.</a:t>
            </a:r>
          </a:p>
        </p:txBody>
      </p:sp>
      <p:sp>
        <p:nvSpPr>
          <p:cNvPr id="330" name="Shape 330"/>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aphicFrame>
        <p:nvGraphicFramePr>
          <p:cNvPr id="2" name="Схема 1"/>
          <p:cNvGraphicFramePr/>
          <p:nvPr/>
        </p:nvGraphicFramePr>
        <p:xfrm>
          <a:off x="368300" y="365760"/>
          <a:ext cx="8412480" cy="101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6" name="Shape 336"/>
          <p:cNvSpPr txBox="1">
            <a:spLocks noGrp="1"/>
          </p:cNvSpPr>
          <p:nvPr>
            <p:ph type="body" idx="1"/>
          </p:nvPr>
        </p:nvSpPr>
        <p:spPr>
          <a:xfrm>
            <a:off x="304801" y="1524000"/>
            <a:ext cx="8482066" cy="4863548"/>
          </a:xfrm>
          <a:prstGeom prst="rect">
            <a:avLst/>
          </a:prstGeom>
          <a:noFill/>
          <a:ln>
            <a:noFill/>
          </a:ln>
        </p:spPr>
        <p:txBody>
          <a:bodyPr lIns="0" tIns="0" rIns="0" bIns="0" anchor="t" anchorCtr="0">
            <a:noAutofit/>
          </a:bodyPr>
          <a:lstStyle/>
          <a:p>
            <a:pPr marL="182880" marR="0" lvl="0" indent="-182880" algn="l" rtl="0">
              <a:spcBef>
                <a:spcPts val="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Приказ Минэкономразвития России от 21 августа 2015 г. № 579, дата начала действия 23 ноября 2015 г.</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Административная услуга - публикация решений судов о допущенных нарушениях исключительных прав;</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Форма в какой испрашивается услуга  -  Требование;</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Результатами предоставления государственной услуги являются: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 Решение об удовлетворении требования, выдача (направление) заявителю уведомления об удовлетворении требования, подписанного руководителем Роспатента или уполномоченным им должностным лицом Роспатента, официальная публикация Роспатентом решения суда о допущенном нарушении исключительных прав; </a:t>
            </a:r>
          </a:p>
          <a:p>
            <a:pPr marL="182880" marR="0" lvl="0" indent="-182880" algn="l" rtl="0">
              <a:spcBef>
                <a:spcPts val="1000"/>
              </a:spcBef>
              <a:spcAft>
                <a:spcPts val="0"/>
              </a:spcAft>
              <a:buClr>
                <a:schemeClr val="accent1"/>
              </a:buClr>
              <a:buSzPct val="100000"/>
              <a:buFont typeface="Arial"/>
              <a:buChar char="•"/>
            </a:pPr>
            <a:r>
              <a:rPr lang="ru-RU" sz="1400" b="0" i="0" u="none" strike="noStrike" cap="none" dirty="0">
                <a:solidFill>
                  <a:srgbClr val="565A5C"/>
                </a:solidFill>
                <a:latin typeface="Arial"/>
                <a:ea typeface="Arial"/>
                <a:cs typeface="Arial"/>
                <a:sym typeface="Arial"/>
              </a:rPr>
              <a:t>Решение об отказе в удовлетворении требования, выдача (направление) заявителю уведомления об отказе в удовлетворении требования, подписанного руководителем Роспатента или уполномоченным им должностным лицом Роспатента</a:t>
            </a:r>
          </a:p>
          <a:p>
            <a:pPr marL="182880" marR="0" lvl="0" indent="-182880" algn="l" rtl="0">
              <a:spcBef>
                <a:spcPts val="1000"/>
              </a:spcBef>
              <a:spcAft>
                <a:spcPts val="0"/>
              </a:spcAft>
              <a:buClr>
                <a:schemeClr val="accent1"/>
              </a:buClr>
              <a:buSzPct val="112500"/>
              <a:buFont typeface="Arial"/>
              <a:buChar char="•"/>
            </a:pPr>
            <a:r>
              <a:rPr lang="ru-RU" sz="1400" b="0" i="0" u="none" strike="noStrike" cap="none" dirty="0">
                <a:solidFill>
                  <a:srgbClr val="565A5C"/>
                </a:solidFill>
                <a:latin typeface="Arial"/>
                <a:ea typeface="Arial"/>
                <a:cs typeface="Arial"/>
                <a:sym typeface="Arial"/>
              </a:rPr>
              <a:t>Срок предоставления государственной услуги составляет </a:t>
            </a:r>
            <a:r>
              <a:rPr lang="ru-RU" sz="1400" b="1" i="0" u="none" strike="noStrike" cap="none" dirty="0">
                <a:solidFill>
                  <a:srgbClr val="565A5C"/>
                </a:solidFill>
                <a:latin typeface="Arial"/>
                <a:ea typeface="Arial"/>
                <a:cs typeface="Arial"/>
                <a:sym typeface="Arial"/>
              </a:rPr>
              <a:t>пятьдесят рабочих дней</a:t>
            </a:r>
            <a:r>
              <a:rPr lang="ru-RU" sz="1400" b="0" i="0" u="none" strike="noStrike" cap="none" dirty="0">
                <a:solidFill>
                  <a:srgbClr val="565A5C"/>
                </a:solidFill>
                <a:latin typeface="Arial"/>
                <a:ea typeface="Arial"/>
                <a:cs typeface="Arial"/>
                <a:sym typeface="Arial"/>
              </a:rPr>
              <a:t> со дня регистрации требования Роспатентом</a:t>
            </a:r>
          </a:p>
          <a:p>
            <a:pPr marL="182880" marR="0" lvl="0" indent="-182880" algn="l" rtl="0">
              <a:spcBef>
                <a:spcPts val="1000"/>
              </a:spcBef>
              <a:spcAft>
                <a:spcPts val="0"/>
              </a:spcAft>
              <a:buClr>
                <a:schemeClr val="accent1"/>
              </a:buClr>
              <a:buSzPct val="100000"/>
              <a:buFont typeface="Arial"/>
              <a:buNone/>
            </a:pPr>
            <a:endParaRPr sz="1600" b="0" i="0" u="none" strike="noStrike" cap="none" dirty="0">
              <a:solidFill>
                <a:srgbClr val="565A5C"/>
              </a:solidFill>
              <a:latin typeface="Arial"/>
              <a:ea typeface="Arial"/>
              <a:cs typeface="Arial"/>
              <a:sym typeface="Arial"/>
            </a:endParaRPr>
          </a:p>
          <a:p>
            <a:pPr marL="182880" marR="0" lvl="0" indent="-182880" algn="l" rtl="0">
              <a:spcBef>
                <a:spcPts val="1000"/>
              </a:spcBef>
              <a:buClr>
                <a:schemeClr val="accent1"/>
              </a:buClr>
              <a:buSzPct val="100000"/>
              <a:buFont typeface="Arial"/>
              <a:buChar char="•"/>
            </a:pPr>
            <a:r>
              <a:rPr lang="ru-RU" sz="1600" b="0" i="0" u="none" strike="noStrike" cap="none" dirty="0">
                <a:solidFill>
                  <a:srgbClr val="565A5C"/>
                </a:solidFill>
                <a:latin typeface="Arial"/>
                <a:ea typeface="Arial"/>
                <a:cs typeface="Arial"/>
                <a:sym typeface="Arial"/>
              </a:rPr>
              <a:t> </a:t>
            </a:r>
          </a:p>
        </p:txBody>
      </p:sp>
      <p:sp>
        <p:nvSpPr>
          <p:cNvPr id="337" name="Shape 337"/>
          <p:cNvSpPr txBox="1">
            <a:spLocks noGrp="1"/>
          </p:cNvSpPr>
          <p:nvPr>
            <p:ph type="dt" idx="10"/>
          </p:nvPr>
        </p:nvSpPr>
        <p:spPr>
          <a:xfrm>
            <a:off x="365759" y="6543925"/>
            <a:ext cx="1620000" cy="138499"/>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ru-RU" sz="900" b="0" dirty="0">
              <a:solidFill>
                <a:srgbClr val="565A5C"/>
              </a:solidFill>
              <a:latin typeface="Arial"/>
              <a:ea typeface="Arial"/>
              <a:cs typeface="Arial"/>
              <a:sym typeface="Arial"/>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0637682"/>
              </p:ext>
            </p:extLst>
          </p:nvPr>
        </p:nvGraphicFramePr>
        <p:xfrm>
          <a:off x="107504" y="365760"/>
          <a:ext cx="8673396" cy="1047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1"/>
          </p:nvPr>
        </p:nvSpPr>
        <p:spPr/>
        <p:txBody>
          <a:bodyPr/>
          <a:lstStyle/>
          <a:p>
            <a:r>
              <a:rPr lang="ru-RU" sz="1400" dirty="0"/>
              <a:t>Административный регламент предоставления Федеральной службой по интеллектуальной собственности государственной услуги по государственной регистрации распоряжения по договору исключительным правом на изобретение, полезную модель, промышленный образец, товарный знак, знак обслуживания, зарегистрированные топологию интегральной микросхемы, программу для электронных вычислительных машин, базу данных</a:t>
            </a:r>
            <a:r>
              <a:rPr lang="ru-RU" sz="1600" dirty="0"/>
              <a:t>;</a:t>
            </a:r>
          </a:p>
          <a:p>
            <a:r>
              <a:rPr lang="ru-RU" sz="1400" dirty="0"/>
              <a:t>Приказ Минэкономразвития России от 10.06.2016 №371;Вступил в действие 26.07.2016;</a:t>
            </a:r>
          </a:p>
          <a:p>
            <a:r>
              <a:rPr lang="ru-RU" sz="1400" dirty="0"/>
              <a:t>Услуга касается также внесению изменений  и прекращению действия договоров по распоряжению правами на объекты ИС;</a:t>
            </a:r>
          </a:p>
          <a:p>
            <a:r>
              <a:rPr lang="ru-RU" sz="1400" dirty="0"/>
              <a:t>Новая форма заявления;</a:t>
            </a:r>
          </a:p>
          <a:p>
            <a:r>
              <a:rPr lang="ru-RU" sz="1400" dirty="0"/>
              <a:t>Срок предоставления услуги  -25  рабочих дней со дня факта подтверждения факта уплаты пошлины, 40 рабочих дней с даты ответа на уведомление.</a:t>
            </a:r>
          </a:p>
        </p:txBody>
      </p:sp>
    </p:spTree>
    <p:extLst>
      <p:ext uri="{BB962C8B-B14F-4D97-AF65-F5344CB8AC3E}">
        <p14:creationId xmlns:p14="http://schemas.microsoft.com/office/powerpoint/2010/main" val="426951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graphicFrame>
        <p:nvGraphicFramePr>
          <p:cNvPr id="5" name="Схема 4"/>
          <p:cNvGraphicFramePr/>
          <p:nvPr>
            <p:extLst/>
          </p:nvPr>
        </p:nvGraphicFramePr>
        <p:xfrm>
          <a:off x="822960" y="1072203"/>
          <a:ext cx="7543800" cy="108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Заголовок 13"/>
          <p:cNvSpPr>
            <a:spLocks noGrp="1"/>
          </p:cNvSpPr>
          <p:nvPr>
            <p:ph type="title"/>
          </p:nvPr>
        </p:nvSpPr>
        <p:spPr>
          <a:xfrm>
            <a:off x="323528" y="620688"/>
            <a:ext cx="2411100" cy="1951062"/>
          </a:xfrm>
        </p:spPr>
        <p:txBody>
          <a:bodyPr/>
          <a:lstStyle/>
          <a:p>
            <a:r>
              <a:rPr lang="ru-RU" b="1" dirty="0">
                <a:effectLst>
                  <a:outerShdw blurRad="38100" dist="38100" dir="2700000" algn="tl">
                    <a:srgbClr val="000000">
                      <a:alpha val="43137"/>
                    </a:srgbClr>
                  </a:outerShdw>
                </a:effectLst>
              </a:rPr>
              <a:t>Спасибо за внимание!</a:t>
            </a:r>
          </a:p>
        </p:txBody>
      </p:sp>
      <p:sp>
        <p:nvSpPr>
          <p:cNvPr id="8" name="Объект 7"/>
          <p:cNvSpPr>
            <a:spLocks noGrp="1"/>
          </p:cNvSpPr>
          <p:nvPr>
            <p:ph type="body" sz="half" idx="2"/>
          </p:nvPr>
        </p:nvSpPr>
        <p:spPr>
          <a:xfrm>
            <a:off x="251520" y="2420888"/>
            <a:ext cx="2491680" cy="3165265"/>
          </a:xfrm>
        </p:spPr>
        <p:txBody>
          <a:bodyPr>
            <a:normAutofit/>
          </a:bodyPr>
          <a:lstStyle/>
          <a:p>
            <a:endParaRPr lang="ru-RU" dirty="0"/>
          </a:p>
          <a:p>
            <a:r>
              <a:rPr lang="ru-RU" sz="1600" dirty="0">
                <a:effectLst>
                  <a:outerShdw blurRad="38100" dist="38100" dir="2700000" algn="tl">
                    <a:srgbClr val="000000">
                      <a:alpha val="43137"/>
                    </a:srgbClr>
                  </a:outerShdw>
                </a:effectLst>
              </a:rPr>
              <a:t>Елена </a:t>
            </a:r>
            <a:r>
              <a:rPr lang="ru-RU" sz="1600" dirty="0" err="1">
                <a:effectLst>
                  <a:outerShdw blurRad="38100" dist="38100" dir="2700000" algn="tl">
                    <a:srgbClr val="000000">
                      <a:alpha val="43137"/>
                    </a:srgbClr>
                  </a:outerShdw>
                </a:effectLst>
              </a:rPr>
              <a:t>Бедарева</a:t>
            </a:r>
            <a:endParaRPr lang="ru-RU" sz="1600" dirty="0">
              <a:effectLst>
                <a:outerShdw blurRad="38100" dist="38100" dir="2700000" algn="tl">
                  <a:srgbClr val="000000">
                    <a:alpha val="43137"/>
                  </a:srgbClr>
                </a:outerShdw>
              </a:effectLst>
            </a:endParaRPr>
          </a:p>
          <a:p>
            <a:r>
              <a:rPr lang="ru-RU" dirty="0"/>
              <a:t>Адвокат, российский и евразийский патентный поверенный,</a:t>
            </a:r>
          </a:p>
          <a:p>
            <a:r>
              <a:rPr lang="en-US" dirty="0"/>
              <a:t>Telephone: + 7 921 954 68 76</a:t>
            </a:r>
            <a:br>
              <a:rPr lang="en-US" dirty="0"/>
            </a:br>
            <a:r>
              <a:rPr lang="en-US" dirty="0"/>
              <a:t>E-mail: </a:t>
            </a:r>
            <a:r>
              <a:rPr lang="en-US" dirty="0">
                <a:hlinkClick r:id="rId7"/>
              </a:rPr>
              <a:t>bedarevae@gmail.com</a:t>
            </a:r>
            <a:r>
              <a:rPr lang="en-US" dirty="0"/>
              <a:t> </a:t>
            </a:r>
          </a:p>
          <a:p>
            <a:r>
              <a:rPr lang="en-US" dirty="0"/>
              <a:t>Skype: bedareva1971</a:t>
            </a:r>
            <a:endParaRPr lang="ru-RU" dirty="0"/>
          </a:p>
          <a:p>
            <a:endParaRPr lang="en-US" dirty="0"/>
          </a:p>
          <a:p>
            <a:endParaRPr lang="ru-RU" dirty="0"/>
          </a:p>
        </p:txBody>
      </p:sp>
      <p:sp>
        <p:nvSpPr>
          <p:cNvPr id="4" name="Нижний колонтитул 3"/>
          <p:cNvSpPr>
            <a:spLocks noGrp="1"/>
          </p:cNvSpPr>
          <p:nvPr>
            <p:ph type="ftr" sz="quarter" idx="11"/>
          </p:nvPr>
        </p:nvSpPr>
        <p:spPr/>
        <p:txBody>
          <a:bodyPr/>
          <a:lstStyle/>
          <a:p>
            <a:pPr algn="ctr"/>
            <a:r>
              <a:rPr lang="ru-RU" sz="1350" b="1" dirty="0">
                <a:solidFill>
                  <a:schemeClr val="accent3"/>
                </a:solidFill>
                <a:effectLst>
                  <a:outerShdw blurRad="38100" dist="38100" dir="2700000" algn="tl">
                    <a:srgbClr val="000000">
                      <a:alpha val="43137"/>
                    </a:srgbClr>
                  </a:outerShdw>
                </a:effectLst>
              </a:rPr>
              <a:t>Адвокатский офис Елены </a:t>
            </a:r>
            <a:r>
              <a:rPr lang="ru-RU" sz="1350" b="1" dirty="0" err="1">
                <a:solidFill>
                  <a:schemeClr val="accent3"/>
                </a:solidFill>
                <a:effectLst>
                  <a:outerShdw blurRad="38100" dist="38100" dir="2700000" algn="tl">
                    <a:srgbClr val="000000">
                      <a:alpha val="43137"/>
                    </a:srgbClr>
                  </a:outerShdw>
                </a:effectLst>
              </a:rPr>
              <a:t>Бедаревой</a:t>
            </a:r>
            <a:endParaRPr lang="en-US" sz="1350" b="1" dirty="0">
              <a:solidFill>
                <a:schemeClr val="accent3"/>
              </a:solidFill>
              <a:effectLst>
                <a:outerShdw blurRad="38100" dist="38100" dir="2700000" algn="tl">
                  <a:srgbClr val="000000">
                    <a:alpha val="43137"/>
                  </a:srgbClr>
                </a:outerShdw>
              </a:effectLst>
            </a:endParaRPr>
          </a:p>
        </p:txBody>
      </p:sp>
      <p:pic>
        <p:nvPicPr>
          <p:cNvPr id="9" name="Объект 8"/>
          <p:cNvPicPr>
            <a:picLocks noGrp="1" noChangeAspect="1"/>
          </p:cNvPicPr>
          <p:nvPr>
            <p:ph idx="1"/>
          </p:nvPr>
        </p:nvPicPr>
        <p:blipFill>
          <a:blip r:embed="rId8"/>
          <a:stretch>
            <a:fillRect/>
          </a:stretch>
        </p:blipFill>
        <p:spPr>
          <a:xfrm>
            <a:off x="1763688" y="5013176"/>
            <a:ext cx="1181991" cy="1771202"/>
          </a:xfrm>
        </p:spPr>
      </p:pic>
      <p:pic>
        <p:nvPicPr>
          <p:cNvPr id="13" name="Рисунок 12"/>
          <p:cNvPicPr>
            <a:picLocks noChangeAspect="1"/>
          </p:cNvPicPr>
          <p:nvPr/>
        </p:nvPicPr>
        <p:blipFill>
          <a:blip r:embed="rId9"/>
          <a:stretch>
            <a:fillRect/>
          </a:stretch>
        </p:blipFill>
        <p:spPr>
          <a:xfrm>
            <a:off x="3112395" y="332656"/>
            <a:ext cx="5992095" cy="4320481"/>
          </a:xfrm>
          <a:prstGeom prst="rect">
            <a:avLst/>
          </a:prstGeom>
        </p:spPr>
      </p:pic>
    </p:spTree>
    <p:extLst>
      <p:ext uri="{BB962C8B-B14F-4D97-AF65-F5344CB8AC3E}">
        <p14:creationId xmlns:p14="http://schemas.microsoft.com/office/powerpoint/2010/main" val="1467545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9234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941388" y="260350"/>
          <a:ext cx="8229600" cy="113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endParaRPr lang="ru-RU" sz="1800" dirty="0"/>
          </a:p>
          <a:p>
            <a:pPr algn="just">
              <a:defRPr/>
            </a:pPr>
            <a:r>
              <a:rPr lang="ru-RU" sz="1800" dirty="0"/>
              <a:t>Согласно новой редакции </a:t>
            </a:r>
            <a:r>
              <a:rPr lang="ru-RU" sz="1800" dirty="0" err="1"/>
              <a:t>абз</a:t>
            </a:r>
            <a:r>
              <a:rPr lang="ru-RU" sz="1800" dirty="0"/>
              <a:t>. 1 п. 1 ст. 1350 ГК РФ в качестве изобретения охраняется техническое решение в любой области, относящееся к продукту или способу, в том числе к применению продукта или способа по определенному назначению.</a:t>
            </a:r>
          </a:p>
          <a:p>
            <a:pPr>
              <a:defRPr/>
            </a:pPr>
            <a:endParaRPr lang="en-US" dirty="0"/>
          </a:p>
        </p:txBody>
      </p:sp>
    </p:spTree>
    <p:extLst>
      <p:ext uri="{BB962C8B-B14F-4D97-AF65-F5344CB8AC3E}">
        <p14:creationId xmlns:p14="http://schemas.microsoft.com/office/powerpoint/2010/main" val="92321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456260104"/>
              </p:ext>
            </p:extLst>
          </p:nvPr>
        </p:nvGraphicFramePr>
        <p:xfrm>
          <a:off x="251520" y="365760"/>
          <a:ext cx="8529380" cy="75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r>
              <a:rPr lang="ru-RU" sz="1800" dirty="0"/>
              <a:t>Изменения, вносимые в статью 1378 ГК, призваны исключить возможность неоднократного изменения формулы и описания изобретения в ходе процедуры внесения изменений в документы заявки, что зачастую приводит к негативным последствиям. Предлагается четко определить дополнения и уточнения, которые можно внести в документы заявки;</a:t>
            </a:r>
          </a:p>
          <a:p>
            <a:pPr algn="just">
              <a:defRPr/>
            </a:pPr>
            <a:r>
              <a:rPr lang="ru-RU" sz="1800" dirty="0"/>
              <a:t>Предусмотренные поправки гармонизируют данные нормы с законодательством ЕС, что позволяет российским и иностранным заявителям получать одинаковые права.</a:t>
            </a:r>
            <a:endParaRPr lang="en-US" sz="1800" dirty="0"/>
          </a:p>
        </p:txBody>
      </p:sp>
    </p:spTree>
    <p:extLst>
      <p:ext uri="{BB962C8B-B14F-4D97-AF65-F5344CB8AC3E}">
        <p14:creationId xmlns:p14="http://schemas.microsoft.com/office/powerpoint/2010/main" val="221955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428806747"/>
              </p:ext>
            </p:extLst>
          </p:nvPr>
        </p:nvGraphicFramePr>
        <p:xfrm>
          <a:off x="251520" y="548680"/>
          <a:ext cx="8457372" cy="9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just">
              <a:defRPr/>
            </a:pPr>
            <a:endParaRPr lang="ru-RU" sz="1800" dirty="0"/>
          </a:p>
          <a:p>
            <a:pPr algn="just">
              <a:defRPr/>
            </a:pPr>
            <a:r>
              <a:rPr lang="ru-RU" sz="1800" dirty="0"/>
              <a:t>В новой редакции ст. 1390 ГК РФ в отношении полезных моделей будет проводиться экспертиза по существу, которая будет включать информационный поиск для определения уровня техники, проверку соответствия полезной модели условиям патентоспособности, проверку достаточности раскрытия сущности заявленной полезной модели в документах заявки. </a:t>
            </a:r>
          </a:p>
          <a:p>
            <a:pPr algn="just">
              <a:defRPr/>
            </a:pPr>
            <a:r>
              <a:rPr lang="ru-RU" sz="1800" dirty="0"/>
              <a:t>Проведение экспертизы по существу с обязательным информационным поиском увеличит сроки получения патента на полезную модель.</a:t>
            </a:r>
          </a:p>
          <a:p>
            <a:pPr>
              <a:defRPr/>
            </a:pPr>
            <a:endParaRPr lang="ru-RU" sz="2000" dirty="0"/>
          </a:p>
          <a:p>
            <a:pPr>
              <a:defRPr/>
            </a:pPr>
            <a:endParaRPr lang="en-US" sz="2000" dirty="0"/>
          </a:p>
        </p:txBody>
      </p:sp>
    </p:spTree>
    <p:extLst>
      <p:ext uri="{BB962C8B-B14F-4D97-AF65-F5344CB8AC3E}">
        <p14:creationId xmlns:p14="http://schemas.microsoft.com/office/powerpoint/2010/main" val="358528161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6808</Words>
  <Application>Microsoft Office PowerPoint</Application>
  <PresentationFormat>Экран (4:3)</PresentationFormat>
  <Paragraphs>395</Paragraphs>
  <Slides>67</Slides>
  <Notes>35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67</vt:i4>
      </vt:variant>
    </vt:vector>
  </HeadingPairs>
  <TitlesOfParts>
    <vt:vector size="72" baseType="lpstr">
      <vt:lpstr>Arial</vt:lpstr>
      <vt:lpstr>Roboto</vt:lpstr>
      <vt:lpstr>Calibri</vt:lpstr>
      <vt:lpstr>Times New Roman</vt:lpstr>
      <vt:lpstr>geometric</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Проект части IV ГК РФ http://regulation.gov.ru/projects/#npa=56124</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Елена</dc:creator>
  <cp:lastModifiedBy>Елена</cp:lastModifiedBy>
  <cp:revision>22</cp:revision>
  <dcterms:modified xsi:type="dcterms:W3CDTF">2016-12-17T21:10:23Z</dcterms:modified>
</cp:coreProperties>
</file>